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2"/>
  </p:notesMasterIdLst>
  <p:sldIdLst>
    <p:sldId id="256" r:id="rId73"/>
    <p:sldId id="257" r:id="rId74"/>
    <p:sldId id="258" r:id="rId75"/>
    <p:sldId id="259" r:id="rId76"/>
    <p:sldId id="260" r:id="rId77"/>
    <p:sldId id="261" r:id="rId78"/>
    <p:sldId id="262" r:id="rId79"/>
    <p:sldId id="263" r:id="rId80"/>
    <p:sldId id="264" r:id="rId81"/>
    <p:sldId id="265" r:id="rId82"/>
    <p:sldId id="266" r:id="rId83"/>
    <p:sldId id="267" r:id="rId84"/>
    <p:sldId id="268" r:id="rId85"/>
    <p:sldId id="269" r:id="rId86"/>
    <p:sldId id="270" r:id="rId87"/>
    <p:sldId id="271" r:id="rId88"/>
    <p:sldId id="272" r:id="rId89"/>
    <p:sldId id="273" r:id="rId90"/>
    <p:sldId id="274" r:id="rId91"/>
    <p:sldId id="275" r:id="rId92"/>
    <p:sldId id="276" r:id="rId93"/>
    <p:sldId id="277" r:id="rId94"/>
    <p:sldId id="278" r:id="rId95"/>
    <p:sldId id="279" r:id="rId96"/>
    <p:sldId id="280" r:id="rId97"/>
    <p:sldId id="281" r:id="rId98"/>
    <p:sldId id="282" r:id="rId99"/>
    <p:sldId id="283" r:id="rId100"/>
    <p:sldId id="284" r:id="rId101"/>
    <p:sldId id="285" r:id="rId102"/>
    <p:sldId id="286" r:id="rId103"/>
    <p:sldId id="287" r:id="rId104"/>
    <p:sldId id="288" r:id="rId105"/>
    <p:sldId id="289" r:id="rId106"/>
    <p:sldId id="290" r:id="rId107"/>
    <p:sldId id="291" r:id="rId108"/>
    <p:sldId id="292" r:id="rId109"/>
    <p:sldId id="293" r:id="rId110"/>
    <p:sldId id="294" r:id="rId11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latsi" charset="1" panose="00000500000000000000"/>
      <p:regular r:id="rId12"/>
    </p:embeddedFont>
    <p:embeddedFont>
      <p:font typeface="Open Sans Extra Bold" charset="1" panose="020B0906030804020204"/>
      <p:regular r:id="rId13"/>
    </p:embeddedFont>
    <p:embeddedFont>
      <p:font typeface="Open Sans Extra Bold Italics" charset="1" panose="020B0906030804020204"/>
      <p:regular r:id="rId14"/>
    </p:embeddedFont>
    <p:embeddedFont>
      <p:font typeface="Comic Sans" charset="1" panose="03000702030302020204"/>
      <p:regular r:id="rId15"/>
    </p:embeddedFont>
    <p:embeddedFont>
      <p:font typeface="Comic Sans Bold" charset="1" panose="03000902030302020204"/>
      <p:regular r:id="rId16"/>
    </p:embeddedFont>
    <p:embeddedFont>
      <p:font typeface="Comic Sans Italics" charset="1" panose="03000702030302060204"/>
      <p:regular r:id="rId17"/>
    </p:embeddedFont>
    <p:embeddedFont>
      <p:font typeface="Comic Sans Bold Italics" charset="1" panose="0300090203030206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More Sugar" charset="1" panose="00000000000000000000"/>
      <p:regular r:id="rId25"/>
    </p:embeddedFont>
    <p:embeddedFont>
      <p:font typeface="More Sugar Thin" charset="1" panose="00000000000000000000"/>
      <p:regular r:id="rId26"/>
    </p:embeddedFont>
    <p:embeddedFont>
      <p:font typeface="Quicksand 1" charset="1" panose="00000500000000000000"/>
      <p:regular r:id="rId27"/>
    </p:embeddedFont>
    <p:embeddedFont>
      <p:font typeface="Quicksand 1 Bold" charset="1" panose="00000800000000000000"/>
      <p:regular r:id="rId28"/>
    </p:embeddedFont>
    <p:embeddedFont>
      <p:font typeface="Quicksand 1 Light" charset="1" panose="00000400000000000000"/>
      <p:regular r:id="rId29"/>
    </p:embeddedFont>
    <p:embeddedFont>
      <p:font typeface="Quicksand 1 Medium" charset="1" panose="00000600000000000000"/>
      <p:regular r:id="rId30"/>
    </p:embeddedFont>
    <p:embeddedFont>
      <p:font typeface="Quicksand 2" charset="1" panose="00000000000000000000"/>
      <p:regular r:id="rId31"/>
    </p:embeddedFont>
    <p:embeddedFont>
      <p:font typeface="Quicksand 2 Bold" charset="1" panose="00000000000000000000"/>
      <p:regular r:id="rId32"/>
    </p:embeddedFont>
    <p:embeddedFont>
      <p:font typeface="Quicksand 2 Light" charset="1" panose="00000000000000000000"/>
      <p:regular r:id="rId33"/>
    </p:embeddedFont>
    <p:embeddedFont>
      <p:font typeface="Quicksand 2 Medium" charset="1" panose="00000000000000000000"/>
      <p:regular r:id="rId34"/>
    </p:embeddedFont>
    <p:embeddedFont>
      <p:font typeface="Quicksand 2 Semi-Bold" charset="1" panose="00000000000000000000"/>
      <p:regular r:id="rId35"/>
    </p:embeddedFont>
    <p:embeddedFont>
      <p:font typeface="Open Sans" charset="1" panose="020B0606030504020204"/>
      <p:regular r:id="rId36"/>
    </p:embeddedFont>
    <p:embeddedFont>
      <p:font typeface="Open Sans Bold" charset="1" panose="020B0806030504020204"/>
      <p:regular r:id="rId37"/>
    </p:embeddedFont>
    <p:embeddedFont>
      <p:font typeface="Open Sans Italics" charset="1" panose="020B0606030504020204"/>
      <p:regular r:id="rId38"/>
    </p:embeddedFont>
    <p:embeddedFont>
      <p:font typeface="Open Sans Bold Italics" charset="1" panose="020B0806030504020204"/>
      <p:regular r:id="rId39"/>
    </p:embeddedFont>
    <p:embeddedFont>
      <p:font typeface="Open Sans Light" charset="1" panose="020B0306030504020204"/>
      <p:regular r:id="rId40"/>
    </p:embeddedFont>
    <p:embeddedFont>
      <p:font typeface="Open Sans Light Italics" charset="1" panose="020B0306030504020204"/>
      <p:regular r:id="rId41"/>
    </p:embeddedFont>
    <p:embeddedFont>
      <p:font typeface="Open Sans Ultra-Bold" charset="1" panose="00000000000000000000"/>
      <p:regular r:id="rId42"/>
    </p:embeddedFont>
    <p:embeddedFont>
      <p:font typeface="Open Sans Ultra-Bold Italics" charset="1" panose="00000000000000000000"/>
      <p:regular r:id="rId43"/>
    </p:embeddedFont>
    <p:embeddedFont>
      <p:font typeface="Abhaya Libre" charset="1" panose="02000503000000000000"/>
      <p:regular r:id="rId44"/>
    </p:embeddedFont>
    <p:embeddedFont>
      <p:font typeface="Abhaya Libre Bold" charset="1" panose="02000803000000000000"/>
      <p:regular r:id="rId45"/>
    </p:embeddedFont>
    <p:embeddedFont>
      <p:font typeface="Abhaya Libre Italics" charset="1" panose="02000503000000000000"/>
      <p:regular r:id="rId46"/>
    </p:embeddedFont>
    <p:embeddedFont>
      <p:font typeface="Abhaya Libre Bold Italics" charset="1" panose="02000803000000000000"/>
      <p:regular r:id="rId47"/>
    </p:embeddedFont>
    <p:embeddedFont>
      <p:font typeface="Abhaya Libre Medium" charset="1" panose="02000603000000000000"/>
      <p:regular r:id="rId48"/>
    </p:embeddedFont>
    <p:embeddedFont>
      <p:font typeface="Abhaya Libre Medium Italics" charset="1" panose="02000603000000000000"/>
      <p:regular r:id="rId49"/>
    </p:embeddedFont>
    <p:embeddedFont>
      <p:font typeface="Abhaya Libre Semi-Bold" charset="1" panose="02000703000000000000"/>
      <p:regular r:id="rId50"/>
    </p:embeddedFont>
    <p:embeddedFont>
      <p:font typeface="Abhaya Libre Semi-Bold Italics" charset="1" panose="02000703000000000000"/>
      <p:regular r:id="rId51"/>
    </p:embeddedFont>
    <p:embeddedFont>
      <p:font typeface="Abhaya Libre Ultra-Bold" charset="1" panose="02000803000000000000"/>
      <p:regular r:id="rId52"/>
    </p:embeddedFont>
    <p:embeddedFont>
      <p:font typeface="Abhaya Libre Ultra-Bold Italics" charset="1" panose="02000803000000000000"/>
      <p:regular r:id="rId53"/>
    </p:embeddedFont>
    <p:embeddedFont>
      <p:font typeface="Montserrat" charset="1" panose="00000500000000000000"/>
      <p:regular r:id="rId54"/>
    </p:embeddedFont>
    <p:embeddedFont>
      <p:font typeface="Montserrat Bold" charset="1" panose="00000800000000000000"/>
      <p:regular r:id="rId55"/>
    </p:embeddedFont>
    <p:embeddedFont>
      <p:font typeface="Montserrat Italics" charset="1" panose="00000500000000000000"/>
      <p:regular r:id="rId56"/>
    </p:embeddedFont>
    <p:embeddedFont>
      <p:font typeface="Montserrat Bold Italics" charset="1" panose="00000800000000000000"/>
      <p:regular r:id="rId57"/>
    </p:embeddedFont>
    <p:embeddedFont>
      <p:font typeface="Montserrat Thin" charset="1" panose="00000300000000000000"/>
      <p:regular r:id="rId58"/>
    </p:embeddedFont>
    <p:embeddedFont>
      <p:font typeface="Montserrat Thin Italics" charset="1" panose="00000300000000000000"/>
      <p:regular r:id="rId59"/>
    </p:embeddedFont>
    <p:embeddedFont>
      <p:font typeface="Montserrat Extra-Light" charset="1" panose="00000300000000000000"/>
      <p:regular r:id="rId60"/>
    </p:embeddedFont>
    <p:embeddedFont>
      <p:font typeface="Montserrat Extra-Light Italics" charset="1" panose="00000300000000000000"/>
      <p:regular r:id="rId61"/>
    </p:embeddedFont>
    <p:embeddedFont>
      <p:font typeface="Montserrat Light" charset="1" panose="00000400000000000000"/>
      <p:regular r:id="rId62"/>
    </p:embeddedFont>
    <p:embeddedFont>
      <p:font typeface="Montserrat Light Italics" charset="1" panose="00000400000000000000"/>
      <p:regular r:id="rId63"/>
    </p:embeddedFont>
    <p:embeddedFont>
      <p:font typeface="Montserrat Medium" charset="1" panose="00000600000000000000"/>
      <p:regular r:id="rId64"/>
    </p:embeddedFont>
    <p:embeddedFont>
      <p:font typeface="Montserrat Medium Italics" charset="1" panose="00000600000000000000"/>
      <p:regular r:id="rId65"/>
    </p:embeddedFont>
    <p:embeddedFont>
      <p:font typeface="Montserrat Semi-Bold" charset="1" panose="00000700000000000000"/>
      <p:regular r:id="rId66"/>
    </p:embeddedFont>
    <p:embeddedFont>
      <p:font typeface="Montserrat Semi-Bold Italics" charset="1" panose="00000700000000000000"/>
      <p:regular r:id="rId67"/>
    </p:embeddedFont>
    <p:embeddedFont>
      <p:font typeface="Montserrat Ultra-Bold" charset="1" panose="00000900000000000000"/>
      <p:regular r:id="rId68"/>
    </p:embeddedFont>
    <p:embeddedFont>
      <p:font typeface="Montserrat Ultra-Bold Italics" charset="1" panose="00000900000000000000"/>
      <p:regular r:id="rId69"/>
    </p:embeddedFont>
    <p:embeddedFont>
      <p:font typeface="Montserrat Heavy" charset="1" panose="00000A00000000000000"/>
      <p:regular r:id="rId70"/>
    </p:embeddedFont>
    <p:embeddedFont>
      <p:font typeface="Montserrat Heavy Italics" charset="1" panose="00000A00000000000000"/>
      <p:regular r:id="rId71"/>
    </p:embeddedFont>
    <p:embeddedFont>
      <p:font typeface="Paytone One" charset="1" panose="0000050000000000000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8.xml" Type="http://schemas.openxmlformats.org/officeDocument/2006/relationships/slide"/><Relationship Id="rId101" Target="slides/slide29.xml" Type="http://schemas.openxmlformats.org/officeDocument/2006/relationships/slide"/><Relationship Id="rId102" Target="slides/slide30.xml" Type="http://schemas.openxmlformats.org/officeDocument/2006/relationships/slide"/><Relationship Id="rId103" Target="slides/slide31.xml" Type="http://schemas.openxmlformats.org/officeDocument/2006/relationships/slide"/><Relationship Id="rId104" Target="slides/slide32.xml" Type="http://schemas.openxmlformats.org/officeDocument/2006/relationships/slide"/><Relationship Id="rId105" Target="slides/slide33.xml" Type="http://schemas.openxmlformats.org/officeDocument/2006/relationships/slide"/><Relationship Id="rId106" Target="slides/slide34.xml" Type="http://schemas.openxmlformats.org/officeDocument/2006/relationships/slide"/><Relationship Id="rId107" Target="slides/slide35.xml" Type="http://schemas.openxmlformats.org/officeDocument/2006/relationships/slide"/><Relationship Id="rId108" Target="slides/slide36.xml" Type="http://schemas.openxmlformats.org/officeDocument/2006/relationships/slide"/><Relationship Id="rId109" Target="slides/slide37.xml" Type="http://schemas.openxmlformats.org/officeDocument/2006/relationships/slide"/><Relationship Id="rId11" Target="fonts/font11.fntdata" Type="http://schemas.openxmlformats.org/officeDocument/2006/relationships/font"/><Relationship Id="rId110" Target="slides/slide38.xml" Type="http://schemas.openxmlformats.org/officeDocument/2006/relationships/slide"/><Relationship Id="rId111" Target="slides/slide39.xml" Type="http://schemas.openxmlformats.org/officeDocument/2006/relationships/slide"/><Relationship Id="rId112" Target="notesMasters/notesMaster1.xml" Type="http://schemas.openxmlformats.org/officeDocument/2006/relationships/notesMaster"/><Relationship Id="rId113" Target="theme/theme2.xml" Type="http://schemas.openxmlformats.org/officeDocument/2006/relationships/theme"/><Relationship Id="rId114" Target="notesSlides/notesSlide1.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slides/slide1.xml" Type="http://schemas.openxmlformats.org/officeDocument/2006/relationships/slide"/><Relationship Id="rId74" Target="slides/slide2.xml" Type="http://schemas.openxmlformats.org/officeDocument/2006/relationships/slide"/><Relationship Id="rId75" Target="slides/slide3.xml" Type="http://schemas.openxmlformats.org/officeDocument/2006/relationships/slide"/><Relationship Id="rId76" Target="slides/slide4.xml" Type="http://schemas.openxmlformats.org/officeDocument/2006/relationships/slide"/><Relationship Id="rId77" Target="slides/slide5.xml" Type="http://schemas.openxmlformats.org/officeDocument/2006/relationships/slide"/><Relationship Id="rId78" Target="slides/slide6.xml" Type="http://schemas.openxmlformats.org/officeDocument/2006/relationships/slide"/><Relationship Id="rId79" Target="slides/slide7.xml" Type="http://schemas.openxmlformats.org/officeDocument/2006/relationships/slide"/><Relationship Id="rId8" Target="fonts/font8.fntdata" Type="http://schemas.openxmlformats.org/officeDocument/2006/relationships/font"/><Relationship Id="rId80" Target="slides/slide8.xml" Type="http://schemas.openxmlformats.org/officeDocument/2006/relationships/slide"/><Relationship Id="rId81" Target="slides/slide9.xml" Type="http://schemas.openxmlformats.org/officeDocument/2006/relationships/slide"/><Relationship Id="rId82" Target="slides/slide10.xml" Type="http://schemas.openxmlformats.org/officeDocument/2006/relationships/slide"/><Relationship Id="rId83" Target="slides/slide11.xml" Type="http://schemas.openxmlformats.org/officeDocument/2006/relationships/slide"/><Relationship Id="rId84" Target="slides/slide12.xml" Type="http://schemas.openxmlformats.org/officeDocument/2006/relationships/slide"/><Relationship Id="rId85" Target="slides/slide13.xml" Type="http://schemas.openxmlformats.org/officeDocument/2006/relationships/slide"/><Relationship Id="rId86" Target="slides/slide14.xml" Type="http://schemas.openxmlformats.org/officeDocument/2006/relationships/slide"/><Relationship Id="rId87" Target="slides/slide15.xml" Type="http://schemas.openxmlformats.org/officeDocument/2006/relationships/slide"/><Relationship Id="rId88" Target="slides/slide16.xml" Type="http://schemas.openxmlformats.org/officeDocument/2006/relationships/slide"/><Relationship Id="rId89" Target="slides/slide17.xml" Type="http://schemas.openxmlformats.org/officeDocument/2006/relationships/slide"/><Relationship Id="rId9" Target="fonts/font9.fntdata" Type="http://schemas.openxmlformats.org/officeDocument/2006/relationships/font"/><Relationship Id="rId90" Target="slides/slide18.xml" Type="http://schemas.openxmlformats.org/officeDocument/2006/relationships/slide"/><Relationship Id="rId91" Target="slides/slide19.xml" Type="http://schemas.openxmlformats.org/officeDocument/2006/relationships/slide"/><Relationship Id="rId92" Target="slides/slide20.xml" Type="http://schemas.openxmlformats.org/officeDocument/2006/relationships/slide"/><Relationship Id="rId93" Target="slides/slide21.xml" Type="http://schemas.openxmlformats.org/officeDocument/2006/relationships/slide"/><Relationship Id="rId94" Target="slides/slide22.xml" Type="http://schemas.openxmlformats.org/officeDocument/2006/relationships/slide"/><Relationship Id="rId95" Target="slides/slide23.xml" Type="http://schemas.openxmlformats.org/officeDocument/2006/relationships/slide"/><Relationship Id="rId96" Target="slides/slide24.xml" Type="http://schemas.openxmlformats.org/officeDocument/2006/relationships/slide"/><Relationship Id="rId97" Target="slides/slide25.xml" Type="http://schemas.openxmlformats.org/officeDocument/2006/relationships/slide"/><Relationship Id="rId98" Target="slides/slide26.xml" Type="http://schemas.openxmlformats.org/officeDocument/2006/relationships/slide"/><Relationship Id="rId99" Target="slides/slide27.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96.png" Type="http://schemas.openxmlformats.org/officeDocument/2006/relationships/image"/><Relationship Id="rId7" Target="../media/image97.png" Type="http://schemas.openxmlformats.org/officeDocument/2006/relationships/image"/><Relationship Id="rId8" Target="../media/image98.svg" Type="http://schemas.openxmlformats.org/officeDocument/2006/relationships/image"/><Relationship Id="rId9" Target="../media/image9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1.png" Type="http://schemas.openxmlformats.org/officeDocument/2006/relationships/image"/><Relationship Id="rId11" Target="../media/image10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2" Target="../media/image101.pn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 Id="rId8" Target="../media/image107.png" Type="http://schemas.openxmlformats.org/officeDocument/2006/relationships/image"/><Relationship Id="rId9" Target="../media/image10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11" Target="../media/image114.png" Type="http://schemas.openxmlformats.org/officeDocument/2006/relationships/image"/><Relationship Id="rId12" Target="../media/image115.png" Type="http://schemas.openxmlformats.org/officeDocument/2006/relationships/image"/><Relationship Id="rId13" Target="../media/image116.svg" Type="http://schemas.openxmlformats.org/officeDocument/2006/relationships/image"/><Relationship Id="rId2" Target="../notesSlides/notesSlide1.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11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9.svg" Type="http://schemas.openxmlformats.org/officeDocument/2006/relationships/image"/><Relationship Id="rId7" Target="../media/image120.png" Type="http://schemas.openxmlformats.org/officeDocument/2006/relationships/image"/><Relationship Id="rId8" Target="../media/image1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697240" y="2600967"/>
            <a:ext cx="12841709" cy="380047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rPr>
              <a:t>SERVICE</a:t>
            </a:r>
          </a:p>
          <a:p>
            <a:pPr algn="ctr">
              <a:lnSpc>
                <a:spcPts val="14550"/>
              </a:lnSpc>
            </a:pPr>
            <a:r>
              <a:rPr lang="en-US" sz="15000">
                <a:solidFill>
                  <a:srgbClr val="000000"/>
                </a:solidFill>
                <a:latin typeface="Alatsi"/>
              </a:rPr>
              <a:t>MANAGEMENT</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633952" y="6469533"/>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Bold"/>
              </a:rPr>
              <a:t>Presented By : LT 6</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true" flipV="false" rot="0">
            <a:off x="0" y="4829112"/>
            <a:ext cx="18288000" cy="5457985"/>
          </a:xfrm>
          <a:custGeom>
            <a:avLst/>
            <a:gdLst/>
            <a:ahLst/>
            <a:cxnLst/>
            <a:rect r="r" b="b" t="t" l="l"/>
            <a:pathLst>
              <a:path h="5457985" w="18288000">
                <a:moveTo>
                  <a:pt x="18288000" y="0"/>
                </a:moveTo>
                <a:lnTo>
                  <a:pt x="0" y="0"/>
                </a:lnTo>
                <a:lnTo>
                  <a:pt x="0" y="5457986"/>
                </a:lnTo>
                <a:lnTo>
                  <a:pt x="18288000" y="5457986"/>
                </a:lnTo>
                <a:lnTo>
                  <a:pt x="18288000" y="0"/>
                </a:lnTo>
                <a:close/>
              </a:path>
            </a:pathLst>
          </a:custGeom>
          <a:blipFill>
            <a:blip r:embed="rId2">
              <a:extLst>
                <a:ext uri="{96DAC541-7B7A-43D3-8B79-37D633B846F1}">
                  <asvg:svgBlip xmlns:asvg="http://schemas.microsoft.com/office/drawing/2016/SVG/main" r:embed="rId3"/>
                </a:ext>
              </a:extLst>
            </a:blip>
            <a:stretch>
              <a:fillRect l="0" t="0" r="0" b="-72141"/>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3374452" y="4829112"/>
            <a:ext cx="2558878" cy="25588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86"/>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120"/>
                </a:lnSpc>
              </a:pPr>
            </a:p>
          </p:txBody>
        </p:sp>
      </p:grpSp>
      <p:sp>
        <p:nvSpPr>
          <p:cNvPr name="Freeform 9" id="9"/>
          <p:cNvSpPr/>
          <p:nvPr/>
        </p:nvSpPr>
        <p:spPr>
          <a:xfrm flipH="false" flipV="false" rot="-5226067">
            <a:off x="16036906" y="-1576291"/>
            <a:ext cx="2444789" cy="4307998"/>
          </a:xfrm>
          <a:custGeom>
            <a:avLst/>
            <a:gdLst/>
            <a:ahLst/>
            <a:cxnLst/>
            <a:rect r="r" b="b" t="t" l="l"/>
            <a:pathLst>
              <a:path h="4307998" w="2444789">
                <a:moveTo>
                  <a:pt x="0" y="0"/>
                </a:moveTo>
                <a:lnTo>
                  <a:pt x="2444788" y="0"/>
                </a:lnTo>
                <a:lnTo>
                  <a:pt x="2444788" y="4307998"/>
                </a:lnTo>
                <a:lnTo>
                  <a:pt x="0" y="430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4018594" y="4127909"/>
            <a:ext cx="3050654" cy="2943881"/>
          </a:xfrm>
          <a:custGeom>
            <a:avLst/>
            <a:gdLst/>
            <a:ahLst/>
            <a:cxnLst/>
            <a:rect r="r" b="b" t="t" l="l"/>
            <a:pathLst>
              <a:path h="2943881" w="3050654">
                <a:moveTo>
                  <a:pt x="3050654" y="0"/>
                </a:moveTo>
                <a:lnTo>
                  <a:pt x="0" y="0"/>
                </a:lnTo>
                <a:lnTo>
                  <a:pt x="0" y="2943881"/>
                </a:lnTo>
                <a:lnTo>
                  <a:pt x="3050654" y="2943881"/>
                </a:lnTo>
                <a:lnTo>
                  <a:pt x="305065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84010" y="1547748"/>
            <a:ext cx="5739761" cy="1800487"/>
          </a:xfrm>
          <a:prstGeom prst="rect">
            <a:avLst/>
          </a:prstGeom>
        </p:spPr>
        <p:txBody>
          <a:bodyPr anchor="t" rtlCol="false" tIns="0" lIns="0" bIns="0" rIns="0">
            <a:spAutoFit/>
          </a:bodyPr>
          <a:lstStyle/>
          <a:p>
            <a:pPr algn="ctr">
              <a:lnSpc>
                <a:spcPts val="7057"/>
              </a:lnSpc>
            </a:pPr>
            <a:r>
              <a:rPr lang="en-US" sz="6416" spc="-64">
                <a:solidFill>
                  <a:srgbClr val="1B1B1B"/>
                </a:solidFill>
                <a:latin typeface="Comic Sans"/>
              </a:rPr>
              <a:t>Configuration management</a:t>
            </a:r>
          </a:p>
        </p:txBody>
      </p:sp>
      <p:sp>
        <p:nvSpPr>
          <p:cNvPr name="TextBox 12" id="12"/>
          <p:cNvSpPr txBox="true"/>
          <p:nvPr/>
        </p:nvSpPr>
        <p:spPr>
          <a:xfrm rot="0">
            <a:off x="8005725" y="2175538"/>
            <a:ext cx="8653259" cy="5907349"/>
          </a:xfrm>
          <a:prstGeom prst="rect">
            <a:avLst/>
          </a:prstGeom>
        </p:spPr>
        <p:txBody>
          <a:bodyPr anchor="t" rtlCol="false" tIns="0" lIns="0" bIns="0" rIns="0">
            <a:spAutoFit/>
          </a:bodyPr>
          <a:lstStyle/>
          <a:p>
            <a:pPr algn="just">
              <a:lnSpc>
                <a:spcPts val="4244"/>
              </a:lnSpc>
            </a:pPr>
            <a:r>
              <a:rPr lang="en-US" sz="3265">
                <a:solidFill>
                  <a:srgbClr val="1B1B1B"/>
                </a:solidFill>
                <a:latin typeface="Montserrat"/>
              </a:rPr>
              <a:t>The information about Infrastructure and Services necessary for the IT Service Management is made available by Configuration Management. Changes are documented and the updated status of the information is regularly checked. With this, updated and historical information as to the Configuration Items are continuously available within the Configuration Management Database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18472" y="2537460"/>
            <a:ext cx="18288000" cy="7749540"/>
          </a:xfrm>
          <a:custGeom>
            <a:avLst/>
            <a:gdLst/>
            <a:ahLst/>
            <a:cxnLst/>
            <a:rect r="r" b="b" t="t" l="l"/>
            <a:pathLst>
              <a:path h="7749540" w="18288000">
                <a:moveTo>
                  <a:pt x="0" y="0"/>
                </a:moveTo>
                <a:lnTo>
                  <a:pt x="18288000" y="0"/>
                </a:lnTo>
                <a:lnTo>
                  <a:pt x="18288000" y="7749540"/>
                </a:lnTo>
                <a:lnTo>
                  <a:pt x="0" y="774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0">
            <a:off x="10720301" y="4722327"/>
            <a:ext cx="4539290" cy="6103247"/>
          </a:xfrm>
          <a:custGeom>
            <a:avLst/>
            <a:gdLst/>
            <a:ahLst/>
            <a:cxnLst/>
            <a:rect r="r" b="b" t="t" l="l"/>
            <a:pathLst>
              <a:path h="6103247" w="4539290">
                <a:moveTo>
                  <a:pt x="0" y="0"/>
                </a:moveTo>
                <a:lnTo>
                  <a:pt x="4539290" y="0"/>
                </a:lnTo>
                <a:lnTo>
                  <a:pt x="4539290" y="6103247"/>
                </a:lnTo>
                <a:lnTo>
                  <a:pt x="0" y="6103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720301" y="1588135"/>
            <a:ext cx="5561438" cy="1965325"/>
          </a:xfrm>
          <a:prstGeom prst="rect">
            <a:avLst/>
          </a:prstGeom>
        </p:spPr>
        <p:txBody>
          <a:bodyPr anchor="t" rtlCol="false" tIns="0" lIns="0" bIns="0" rIns="0">
            <a:spAutoFit/>
          </a:bodyPr>
          <a:lstStyle/>
          <a:p>
            <a:pPr algn="ctr">
              <a:lnSpc>
                <a:spcPts val="7700"/>
              </a:lnSpc>
            </a:pPr>
            <a:r>
              <a:rPr lang="en-US" sz="7000">
                <a:solidFill>
                  <a:srgbClr val="1B1B1B"/>
                </a:solidFill>
                <a:latin typeface="Comic Sans"/>
              </a:rPr>
              <a:t>Change Management</a:t>
            </a:r>
          </a:p>
        </p:txBody>
      </p:sp>
      <p:sp>
        <p:nvSpPr>
          <p:cNvPr name="TextBox 8" id="8"/>
          <p:cNvSpPr txBox="true"/>
          <p:nvPr/>
        </p:nvSpPr>
        <p:spPr>
          <a:xfrm rot="0">
            <a:off x="1416330" y="1976101"/>
            <a:ext cx="8524010" cy="6306223"/>
          </a:xfrm>
          <a:prstGeom prst="rect">
            <a:avLst/>
          </a:prstGeom>
        </p:spPr>
        <p:txBody>
          <a:bodyPr anchor="t" rtlCol="false" tIns="0" lIns="0" bIns="0" rIns="0">
            <a:spAutoFit/>
          </a:bodyPr>
          <a:lstStyle/>
          <a:p>
            <a:pPr algn="just">
              <a:lnSpc>
                <a:spcPts val="3831"/>
              </a:lnSpc>
            </a:pPr>
            <a:r>
              <a:rPr lang="en-US" sz="2946">
                <a:solidFill>
                  <a:srgbClr val="1B1B1B"/>
                </a:solidFill>
                <a:latin typeface="Montserrat"/>
              </a:rPr>
              <a:t>All Changes to the IT infrastructure and its components (Configuration Items) are authorized and documented, in order to ensure that interruptive effects upon the running operation are kept to a minimum. The implementation steps are planned and communicated, in order to recognize potential side-effects as early as possible. The Change Manager and (for further-reaching Changes) the Change Advisory Board (CAB) bear the responsibility for this. A specific procedure is in existence for emergencies, dealing with Urgent Changes.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57110"/>
            <a:ext cx="18288000" cy="11292840"/>
          </a:xfrm>
          <a:custGeom>
            <a:avLst/>
            <a:gdLst/>
            <a:ahLst/>
            <a:cxnLst/>
            <a:rect r="r" b="b" t="t" l="l"/>
            <a:pathLst>
              <a:path h="11292840" w="18288000">
                <a:moveTo>
                  <a:pt x="0" y="0"/>
                </a:moveTo>
                <a:lnTo>
                  <a:pt x="18288000" y="0"/>
                </a:lnTo>
                <a:lnTo>
                  <a:pt x="18288000" y="11292840"/>
                </a:lnTo>
                <a:lnTo>
                  <a:pt x="0" y="11292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0">
            <a:off x="2145820" y="1957110"/>
            <a:ext cx="3744410" cy="4281550"/>
          </a:xfrm>
          <a:custGeom>
            <a:avLst/>
            <a:gdLst/>
            <a:ahLst/>
            <a:cxnLst/>
            <a:rect r="r" b="b" t="t" l="l"/>
            <a:pathLst>
              <a:path h="4281550" w="3744410">
                <a:moveTo>
                  <a:pt x="0" y="0"/>
                </a:moveTo>
                <a:lnTo>
                  <a:pt x="3744410" y="0"/>
                </a:lnTo>
                <a:lnTo>
                  <a:pt x="3744410" y="4281551"/>
                </a:lnTo>
                <a:lnTo>
                  <a:pt x="0" y="4281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90230" y="3003931"/>
            <a:ext cx="582578" cy="928410"/>
          </a:xfrm>
          <a:custGeom>
            <a:avLst/>
            <a:gdLst/>
            <a:ahLst/>
            <a:cxnLst/>
            <a:rect r="r" b="b" t="t" l="l"/>
            <a:pathLst>
              <a:path h="928410" w="582578">
                <a:moveTo>
                  <a:pt x="0" y="0"/>
                </a:moveTo>
                <a:lnTo>
                  <a:pt x="582578" y="0"/>
                </a:lnTo>
                <a:lnTo>
                  <a:pt x="582578" y="928411"/>
                </a:lnTo>
                <a:lnTo>
                  <a:pt x="0" y="928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10182" y="2243191"/>
            <a:ext cx="291289" cy="464205"/>
          </a:xfrm>
          <a:custGeom>
            <a:avLst/>
            <a:gdLst/>
            <a:ahLst/>
            <a:cxnLst/>
            <a:rect r="r" b="b" t="t" l="l"/>
            <a:pathLst>
              <a:path h="464205" w="291289">
                <a:moveTo>
                  <a:pt x="0" y="0"/>
                </a:moveTo>
                <a:lnTo>
                  <a:pt x="291289" y="0"/>
                </a:lnTo>
                <a:lnTo>
                  <a:pt x="291289" y="464205"/>
                </a:lnTo>
                <a:lnTo>
                  <a:pt x="0" y="46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367413" y="4510953"/>
            <a:ext cx="291289" cy="464205"/>
          </a:xfrm>
          <a:custGeom>
            <a:avLst/>
            <a:gdLst/>
            <a:ahLst/>
            <a:cxnLst/>
            <a:rect r="r" b="b" t="t" l="l"/>
            <a:pathLst>
              <a:path h="464205" w="291289">
                <a:moveTo>
                  <a:pt x="0" y="0"/>
                </a:moveTo>
                <a:lnTo>
                  <a:pt x="291288" y="0"/>
                </a:lnTo>
                <a:lnTo>
                  <a:pt x="291288" y="464205"/>
                </a:lnTo>
                <a:lnTo>
                  <a:pt x="0" y="46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715660" y="6420584"/>
            <a:ext cx="8199910" cy="3966706"/>
          </a:xfrm>
          <a:custGeom>
            <a:avLst/>
            <a:gdLst/>
            <a:ahLst/>
            <a:cxnLst/>
            <a:rect r="r" b="b" t="t" l="l"/>
            <a:pathLst>
              <a:path h="3966706" w="8199910">
                <a:moveTo>
                  <a:pt x="8199909" y="0"/>
                </a:moveTo>
                <a:lnTo>
                  <a:pt x="0" y="0"/>
                </a:lnTo>
                <a:lnTo>
                  <a:pt x="0" y="3966707"/>
                </a:lnTo>
                <a:lnTo>
                  <a:pt x="8199909" y="3966707"/>
                </a:lnTo>
                <a:lnTo>
                  <a:pt x="819990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816136" y="1418019"/>
            <a:ext cx="9443164" cy="1057275"/>
          </a:xfrm>
          <a:prstGeom prst="rect">
            <a:avLst/>
          </a:prstGeom>
        </p:spPr>
        <p:txBody>
          <a:bodyPr anchor="t" rtlCol="false" tIns="0" lIns="0" bIns="0" rIns="0">
            <a:spAutoFit/>
          </a:bodyPr>
          <a:lstStyle/>
          <a:p>
            <a:pPr>
              <a:lnSpc>
                <a:spcPts val="8400"/>
              </a:lnSpc>
            </a:pPr>
            <a:r>
              <a:rPr lang="en-US" sz="7000">
                <a:solidFill>
                  <a:srgbClr val="1B1B1B"/>
                </a:solidFill>
                <a:latin typeface="Comic Sans"/>
              </a:rPr>
              <a:t>Release management</a:t>
            </a:r>
          </a:p>
        </p:txBody>
      </p:sp>
      <p:sp>
        <p:nvSpPr>
          <p:cNvPr name="TextBox 12" id="12"/>
          <p:cNvSpPr txBox="true"/>
          <p:nvPr/>
        </p:nvSpPr>
        <p:spPr>
          <a:xfrm rot="0">
            <a:off x="8454908" y="2975356"/>
            <a:ext cx="7770754" cy="4983109"/>
          </a:xfrm>
          <a:prstGeom prst="rect">
            <a:avLst/>
          </a:prstGeom>
        </p:spPr>
        <p:txBody>
          <a:bodyPr anchor="t" rtlCol="false" tIns="0" lIns="0" bIns="0" rIns="0">
            <a:spAutoFit/>
          </a:bodyPr>
          <a:lstStyle/>
          <a:p>
            <a:pPr algn="just">
              <a:lnSpc>
                <a:spcPts val="4379"/>
              </a:lnSpc>
            </a:pPr>
            <a:r>
              <a:rPr lang="en-US" sz="3368">
                <a:solidFill>
                  <a:srgbClr val="1B1B1B"/>
                </a:solidFill>
                <a:latin typeface="Montserrat"/>
              </a:rPr>
              <a:t>Is the central responsible body for the implementation of Changes to the IT Infrastructure, so that these are carried out in an effective, secure and verifiable manner. Their tasks include planning, monitoring and implementation of respective Rollouts or Rollins in co-ordination with Change Management.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545827" y="1196626"/>
            <a:ext cx="8986793" cy="1329764"/>
            <a:chOff x="0" y="0"/>
            <a:chExt cx="2366892" cy="350226"/>
          </a:xfrm>
        </p:grpSpPr>
        <p:sp>
          <p:nvSpPr>
            <p:cNvPr name="Freeform 4" id="4"/>
            <p:cNvSpPr/>
            <p:nvPr/>
          </p:nvSpPr>
          <p:spPr>
            <a:xfrm flipH="false" flipV="false" rot="0">
              <a:off x="0" y="0"/>
              <a:ext cx="2366892" cy="350226"/>
            </a:xfrm>
            <a:custGeom>
              <a:avLst/>
              <a:gdLst/>
              <a:ahLst/>
              <a:cxnLst/>
              <a:rect r="r" b="b" t="t" l="l"/>
              <a:pathLst>
                <a:path h="350226" w="2366892">
                  <a:moveTo>
                    <a:pt x="43935" y="0"/>
                  </a:moveTo>
                  <a:lnTo>
                    <a:pt x="2322957" y="0"/>
                  </a:lnTo>
                  <a:cubicBezTo>
                    <a:pt x="2347222" y="0"/>
                    <a:pt x="2366892" y="19671"/>
                    <a:pt x="2366892" y="43935"/>
                  </a:cubicBezTo>
                  <a:lnTo>
                    <a:pt x="2366892" y="306290"/>
                  </a:lnTo>
                  <a:cubicBezTo>
                    <a:pt x="2366892" y="330555"/>
                    <a:pt x="2347222" y="350226"/>
                    <a:pt x="2322957" y="350226"/>
                  </a:cubicBezTo>
                  <a:lnTo>
                    <a:pt x="43935" y="350226"/>
                  </a:lnTo>
                  <a:cubicBezTo>
                    <a:pt x="32283" y="350226"/>
                    <a:pt x="21108" y="345597"/>
                    <a:pt x="12868" y="337357"/>
                  </a:cubicBezTo>
                  <a:cubicBezTo>
                    <a:pt x="4629" y="329118"/>
                    <a:pt x="0" y="317943"/>
                    <a:pt x="0" y="306290"/>
                  </a:cubicBezTo>
                  <a:lnTo>
                    <a:pt x="0" y="43935"/>
                  </a:lnTo>
                  <a:cubicBezTo>
                    <a:pt x="0" y="19671"/>
                    <a:pt x="19671" y="0"/>
                    <a:pt x="43935" y="0"/>
                  </a:cubicBezTo>
                  <a:close/>
                </a:path>
              </a:pathLst>
            </a:custGeom>
            <a:solidFill>
              <a:srgbClr val="FFD25D"/>
            </a:solidFill>
          </p:spPr>
        </p:sp>
        <p:sp>
          <p:nvSpPr>
            <p:cNvPr name="TextBox 5" id="5"/>
            <p:cNvSpPr txBox="true"/>
            <p:nvPr/>
          </p:nvSpPr>
          <p:spPr>
            <a:xfrm>
              <a:off x="0" y="-38100"/>
              <a:ext cx="2366892" cy="38832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753144" y="1087297"/>
            <a:ext cx="8781713"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a:rPr>
              <a:t>Service delivery</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221582" y="2648233"/>
            <a:ext cx="16230600" cy="6610067"/>
            <a:chOff x="0" y="0"/>
            <a:chExt cx="4274726" cy="1740923"/>
          </a:xfrm>
        </p:grpSpPr>
        <p:sp>
          <p:nvSpPr>
            <p:cNvPr name="Freeform 13" id="13"/>
            <p:cNvSpPr/>
            <p:nvPr/>
          </p:nvSpPr>
          <p:spPr>
            <a:xfrm flipH="false" flipV="false" rot="0">
              <a:off x="0" y="0"/>
              <a:ext cx="4274726" cy="1740923"/>
            </a:xfrm>
            <a:custGeom>
              <a:avLst/>
              <a:gdLst/>
              <a:ahLst/>
              <a:cxnLst/>
              <a:rect r="r" b="b" t="t" l="l"/>
              <a:pathLst>
                <a:path h="1740923" w="4274726">
                  <a:moveTo>
                    <a:pt x="24327" y="0"/>
                  </a:moveTo>
                  <a:lnTo>
                    <a:pt x="4250399" y="0"/>
                  </a:lnTo>
                  <a:cubicBezTo>
                    <a:pt x="4263834" y="0"/>
                    <a:pt x="4274726" y="10891"/>
                    <a:pt x="4274726" y="24327"/>
                  </a:cubicBezTo>
                  <a:lnTo>
                    <a:pt x="4274726" y="1716596"/>
                  </a:lnTo>
                  <a:cubicBezTo>
                    <a:pt x="4274726" y="1723048"/>
                    <a:pt x="4272163" y="1729236"/>
                    <a:pt x="4267601" y="1733798"/>
                  </a:cubicBezTo>
                  <a:cubicBezTo>
                    <a:pt x="4263039" y="1738360"/>
                    <a:pt x="4256851" y="1740923"/>
                    <a:pt x="4250399" y="1740923"/>
                  </a:cubicBezTo>
                  <a:lnTo>
                    <a:pt x="24327" y="1740923"/>
                  </a:lnTo>
                  <a:cubicBezTo>
                    <a:pt x="10891" y="1740923"/>
                    <a:pt x="0" y="1730032"/>
                    <a:pt x="0" y="1716596"/>
                  </a:cubicBezTo>
                  <a:lnTo>
                    <a:pt x="0" y="24327"/>
                  </a:lnTo>
                  <a:cubicBezTo>
                    <a:pt x="0" y="10891"/>
                    <a:pt x="10891" y="0"/>
                    <a:pt x="24327" y="0"/>
                  </a:cubicBezTo>
                  <a:close/>
                </a:path>
              </a:pathLst>
            </a:custGeom>
            <a:solidFill>
              <a:srgbClr val="DCC3AC"/>
            </a:solidFill>
          </p:spPr>
        </p:sp>
        <p:sp>
          <p:nvSpPr>
            <p:cNvPr name="TextBox 14" id="14"/>
            <p:cNvSpPr txBox="true"/>
            <p:nvPr/>
          </p:nvSpPr>
          <p:spPr>
            <a:xfrm>
              <a:off x="0" y="-38100"/>
              <a:ext cx="4274726" cy="1779023"/>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855699" y="3438025"/>
            <a:ext cx="15403601" cy="5118917"/>
          </a:xfrm>
          <a:prstGeom prst="rect">
            <a:avLst/>
          </a:prstGeom>
        </p:spPr>
        <p:txBody>
          <a:bodyPr anchor="t" rtlCol="false" tIns="0" lIns="0" bIns="0" rIns="0">
            <a:spAutoFit/>
          </a:bodyPr>
          <a:lstStyle/>
          <a:p>
            <a:pPr marL="694729" indent="-347365" lvl="1">
              <a:lnSpc>
                <a:spcPts val="4504"/>
              </a:lnSpc>
              <a:buFont typeface="Arial"/>
              <a:buChar char="•"/>
            </a:pPr>
            <a:r>
              <a:rPr lang="en-US" sz="3217">
                <a:solidFill>
                  <a:srgbClr val="000000"/>
                </a:solidFill>
                <a:latin typeface="Quicksand 1 Bold"/>
              </a:rPr>
              <a:t>Service delivery is a business idea and framework, the main goal of which is to provide services from a vendor to a customer. This includes the regular interactions between the two parties throughout the entire process of the business supplying the service and the client purchasing it.</a:t>
            </a:r>
          </a:p>
          <a:p>
            <a:pPr>
              <a:lnSpc>
                <a:spcPts val="4504"/>
              </a:lnSpc>
            </a:pPr>
          </a:p>
          <a:p>
            <a:pPr algn="l" marL="694729" indent="-347365" lvl="1">
              <a:lnSpc>
                <a:spcPts val="4504"/>
              </a:lnSpc>
              <a:buFont typeface="Arial"/>
              <a:buChar char="•"/>
            </a:pPr>
            <a:r>
              <a:rPr lang="en-US" sz="3217">
                <a:solidFill>
                  <a:srgbClr val="000000"/>
                </a:solidFill>
                <a:latin typeface="Quicksand 1 Bold"/>
              </a:rPr>
              <a:t>Service delivery within the ITIL framework encompasses a set of processes aimed at implementing long-term plans and improvements for IT services. These processes are crucial for ensuring that IT services meet the needs of the users efficiently and effectively.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037003" y="6859141"/>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072403" y="1028700"/>
            <a:ext cx="14062449" cy="1329764"/>
            <a:chOff x="0" y="0"/>
            <a:chExt cx="3703690" cy="350226"/>
          </a:xfrm>
        </p:grpSpPr>
        <p:sp>
          <p:nvSpPr>
            <p:cNvPr name="Freeform 7" id="7"/>
            <p:cNvSpPr/>
            <p:nvPr/>
          </p:nvSpPr>
          <p:spPr>
            <a:xfrm flipH="false" flipV="false" rot="0">
              <a:off x="0" y="0"/>
              <a:ext cx="3703691" cy="350226"/>
            </a:xfrm>
            <a:custGeom>
              <a:avLst/>
              <a:gdLst/>
              <a:ahLst/>
              <a:cxnLst/>
              <a:rect r="r" b="b" t="t" l="l"/>
              <a:pathLst>
                <a:path h="350226" w="3703691">
                  <a:moveTo>
                    <a:pt x="28077" y="0"/>
                  </a:moveTo>
                  <a:lnTo>
                    <a:pt x="3675613" y="0"/>
                  </a:lnTo>
                  <a:cubicBezTo>
                    <a:pt x="3683060" y="0"/>
                    <a:pt x="3690201" y="2958"/>
                    <a:pt x="3695467" y="8224"/>
                  </a:cubicBezTo>
                  <a:cubicBezTo>
                    <a:pt x="3700733" y="13489"/>
                    <a:pt x="3703691" y="20631"/>
                    <a:pt x="3703691" y="28077"/>
                  </a:cubicBezTo>
                  <a:lnTo>
                    <a:pt x="3703691" y="322148"/>
                  </a:lnTo>
                  <a:cubicBezTo>
                    <a:pt x="3703691" y="337655"/>
                    <a:pt x="3691120" y="350226"/>
                    <a:pt x="3675613" y="350226"/>
                  </a:cubicBezTo>
                  <a:lnTo>
                    <a:pt x="28077" y="350226"/>
                  </a:lnTo>
                  <a:cubicBezTo>
                    <a:pt x="20631" y="350226"/>
                    <a:pt x="13489" y="347268"/>
                    <a:pt x="8224" y="342002"/>
                  </a:cubicBezTo>
                  <a:cubicBezTo>
                    <a:pt x="2958" y="336737"/>
                    <a:pt x="0" y="329595"/>
                    <a:pt x="0" y="322148"/>
                  </a:cubicBezTo>
                  <a:lnTo>
                    <a:pt x="0" y="28077"/>
                  </a:lnTo>
                  <a:cubicBezTo>
                    <a:pt x="0" y="20631"/>
                    <a:pt x="2958" y="13489"/>
                    <a:pt x="8224" y="8224"/>
                  </a:cubicBezTo>
                  <a:cubicBezTo>
                    <a:pt x="13489" y="2958"/>
                    <a:pt x="20631" y="0"/>
                    <a:pt x="28077" y="0"/>
                  </a:cubicBezTo>
                  <a:close/>
                </a:path>
              </a:pathLst>
            </a:custGeom>
            <a:solidFill>
              <a:srgbClr val="FFD25D"/>
            </a:solidFill>
          </p:spPr>
        </p:sp>
        <p:sp>
          <p:nvSpPr>
            <p:cNvPr name="TextBox 8" id="8"/>
            <p:cNvSpPr txBox="true"/>
            <p:nvPr/>
          </p:nvSpPr>
          <p:spPr>
            <a:xfrm>
              <a:off x="0" y="-38100"/>
              <a:ext cx="3703690" cy="388326"/>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11587" y="2631309"/>
            <a:ext cx="16230600" cy="6134070"/>
            <a:chOff x="0" y="0"/>
            <a:chExt cx="4274726" cy="1615557"/>
          </a:xfrm>
        </p:grpSpPr>
        <p:sp>
          <p:nvSpPr>
            <p:cNvPr name="Freeform 10" id="10"/>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11" id="11"/>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41022" y="8492821"/>
            <a:ext cx="3462763" cy="1857300"/>
          </a:xfrm>
          <a:custGeom>
            <a:avLst/>
            <a:gdLst/>
            <a:ahLst/>
            <a:cxnLst/>
            <a:rect r="r" b="b" t="t" l="l"/>
            <a:pathLst>
              <a:path h="1857300" w="3462763">
                <a:moveTo>
                  <a:pt x="0" y="0"/>
                </a:moveTo>
                <a:lnTo>
                  <a:pt x="3462762" y="0"/>
                </a:lnTo>
                <a:lnTo>
                  <a:pt x="3462762" y="1857300"/>
                </a:lnTo>
                <a:lnTo>
                  <a:pt x="0" y="1857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660832" y="3024414"/>
            <a:ext cx="15403601" cy="5118917"/>
          </a:xfrm>
          <a:prstGeom prst="rect">
            <a:avLst/>
          </a:prstGeom>
        </p:spPr>
        <p:txBody>
          <a:bodyPr anchor="t" rtlCol="false" tIns="0" lIns="0" bIns="0" rIns="0">
            <a:spAutoFit/>
          </a:bodyPr>
          <a:lstStyle/>
          <a:p>
            <a:pPr marL="694729" indent="-347365" lvl="1">
              <a:lnSpc>
                <a:spcPts val="4504"/>
              </a:lnSpc>
              <a:buFont typeface="Arial"/>
              <a:buChar char="•"/>
            </a:pPr>
            <a:r>
              <a:rPr lang="en-US" sz="3217" strike="noStrike" u="none">
                <a:solidFill>
                  <a:srgbClr val="000000"/>
                </a:solidFill>
                <a:latin typeface="Quicksand 1 Bold"/>
              </a:rPr>
              <a:t>Service Level Management (SLM) is a critical process within service delivery. It involves maintaining and enhancing service levels based on agreements between the IT service provider and the user. SLM ensures that IT services align with the business needs and expectations. Key activities within SLM include defining service level agreements (SLAs), monitoring service performance, and continuously improving service levels to meet evolving requirements. By establishing clear metrics and objectives, SLM enables transparency, accountability, and customer satisfaction.</a:t>
            </a:r>
          </a:p>
        </p:txBody>
      </p:sp>
      <p:sp>
        <p:nvSpPr>
          <p:cNvPr name="Freeform 14" id="14"/>
          <p:cNvSpPr/>
          <p:nvPr/>
        </p:nvSpPr>
        <p:spPr>
          <a:xfrm flipH="false" flipV="false" rot="0">
            <a:off x="15513702" y="7500933"/>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1990953" y="949679"/>
            <a:ext cx="14306094"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Bold"/>
              </a:rPr>
              <a:t>Service Level Management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174961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855718" y="3084793"/>
            <a:ext cx="10397520" cy="5848605"/>
          </a:xfrm>
          <a:custGeom>
            <a:avLst/>
            <a:gdLst/>
            <a:ahLst/>
            <a:cxnLst/>
            <a:rect r="r" b="b" t="t" l="l"/>
            <a:pathLst>
              <a:path h="5848605" w="10397520">
                <a:moveTo>
                  <a:pt x="0" y="0"/>
                </a:moveTo>
                <a:lnTo>
                  <a:pt x="10397521" y="0"/>
                </a:lnTo>
                <a:lnTo>
                  <a:pt x="10397521" y="5848605"/>
                </a:lnTo>
                <a:lnTo>
                  <a:pt x="0" y="5848605"/>
                </a:lnTo>
                <a:lnTo>
                  <a:pt x="0" y="0"/>
                </a:lnTo>
                <a:close/>
              </a:path>
            </a:pathLst>
          </a:custGeom>
          <a:blipFill>
            <a:blip r:embed="rId6"/>
            <a:stretch>
              <a:fillRect l="0" t="0" r="0" b="0"/>
            </a:stretch>
          </a:blipFill>
        </p:spPr>
      </p:sp>
      <p:grpSp>
        <p:nvGrpSpPr>
          <p:cNvPr name="Group 8" id="8"/>
          <p:cNvGrpSpPr/>
          <p:nvPr/>
        </p:nvGrpSpPr>
        <p:grpSpPr>
          <a:xfrm rot="0">
            <a:off x="1614904" y="1118235"/>
            <a:ext cx="14723328" cy="1408155"/>
            <a:chOff x="0" y="0"/>
            <a:chExt cx="3877749" cy="370872"/>
          </a:xfrm>
        </p:grpSpPr>
        <p:sp>
          <p:nvSpPr>
            <p:cNvPr name="Freeform 9" id="9"/>
            <p:cNvSpPr/>
            <p:nvPr/>
          </p:nvSpPr>
          <p:spPr>
            <a:xfrm flipH="false" flipV="false" rot="0">
              <a:off x="0" y="0"/>
              <a:ext cx="3877749" cy="370872"/>
            </a:xfrm>
            <a:custGeom>
              <a:avLst/>
              <a:gdLst/>
              <a:ahLst/>
              <a:cxnLst/>
              <a:rect r="r" b="b" t="t" l="l"/>
              <a:pathLst>
                <a:path h="370872" w="3877749">
                  <a:moveTo>
                    <a:pt x="26817" y="0"/>
                  </a:moveTo>
                  <a:lnTo>
                    <a:pt x="3850932" y="0"/>
                  </a:lnTo>
                  <a:cubicBezTo>
                    <a:pt x="3865742" y="0"/>
                    <a:pt x="3877749" y="12006"/>
                    <a:pt x="3877749" y="26817"/>
                  </a:cubicBezTo>
                  <a:lnTo>
                    <a:pt x="3877749" y="344055"/>
                  </a:lnTo>
                  <a:cubicBezTo>
                    <a:pt x="3877749" y="358866"/>
                    <a:pt x="3865742" y="370872"/>
                    <a:pt x="3850932" y="370872"/>
                  </a:cubicBezTo>
                  <a:lnTo>
                    <a:pt x="26817" y="370872"/>
                  </a:lnTo>
                  <a:cubicBezTo>
                    <a:pt x="12006" y="370872"/>
                    <a:pt x="0" y="358866"/>
                    <a:pt x="0" y="344055"/>
                  </a:cubicBezTo>
                  <a:lnTo>
                    <a:pt x="0" y="26817"/>
                  </a:lnTo>
                  <a:cubicBezTo>
                    <a:pt x="0" y="12006"/>
                    <a:pt x="12006" y="0"/>
                    <a:pt x="26817" y="0"/>
                  </a:cubicBezTo>
                  <a:close/>
                </a:path>
              </a:pathLst>
            </a:custGeom>
            <a:solidFill>
              <a:srgbClr val="FFD25D"/>
            </a:solidFill>
          </p:spPr>
        </p:sp>
        <p:sp>
          <p:nvSpPr>
            <p:cNvPr name="TextBox 10" id="10"/>
            <p:cNvSpPr txBox="true"/>
            <p:nvPr/>
          </p:nvSpPr>
          <p:spPr>
            <a:xfrm>
              <a:off x="0" y="-38100"/>
              <a:ext cx="3877749" cy="40897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306575" y="965835"/>
            <a:ext cx="13674850" cy="1368424"/>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a:rPr>
              <a:t>Service Level Management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6134070"/>
            <a:chOff x="0" y="0"/>
            <a:chExt cx="4274726" cy="1615557"/>
          </a:xfrm>
        </p:grpSpPr>
        <p:sp>
          <p:nvSpPr>
            <p:cNvPr name="Freeform 4" id="4"/>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42200" y="3396060"/>
            <a:ext cx="15403601" cy="4547417"/>
          </a:xfrm>
          <a:prstGeom prst="rect">
            <a:avLst/>
          </a:prstGeom>
        </p:spPr>
        <p:txBody>
          <a:bodyPr anchor="t" rtlCol="false" tIns="0" lIns="0" bIns="0" rIns="0">
            <a:spAutoFit/>
          </a:bodyPr>
          <a:lstStyle/>
          <a:p>
            <a:pPr marL="694729" indent="-347365" lvl="1">
              <a:lnSpc>
                <a:spcPts val="4504"/>
              </a:lnSpc>
              <a:buFont typeface="Arial"/>
              <a:buChar char="•"/>
            </a:pPr>
            <a:r>
              <a:rPr lang="en-US" sz="3217">
                <a:solidFill>
                  <a:srgbClr val="000000"/>
                </a:solidFill>
                <a:latin typeface="Quicksand 1 Bold"/>
              </a:rPr>
              <a:t>IT Service Financial Management focuses on managing the costs required to provide IT services. This process ensures that IT resources are allocated effectively and efficiently to maximize value while minimizing expenses. It involves budgeting, accounting, and cost optimization activities to ensure financial viability and transparency in IT service delivery. By aligning IT expenditures with business objectives and priorities, financial management facilitates informed decision-making and resource allocation.</a:t>
            </a: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376939" y="916125"/>
            <a:ext cx="17281000" cy="1408155"/>
            <a:chOff x="0" y="0"/>
            <a:chExt cx="4551375" cy="370872"/>
          </a:xfrm>
        </p:grpSpPr>
        <p:sp>
          <p:nvSpPr>
            <p:cNvPr name="Freeform 11" id="11"/>
            <p:cNvSpPr/>
            <p:nvPr/>
          </p:nvSpPr>
          <p:spPr>
            <a:xfrm flipH="false" flipV="false" rot="0">
              <a:off x="0" y="0"/>
              <a:ext cx="4551375" cy="370872"/>
            </a:xfrm>
            <a:custGeom>
              <a:avLst/>
              <a:gdLst/>
              <a:ahLst/>
              <a:cxnLst/>
              <a:rect r="r" b="b" t="t" l="l"/>
              <a:pathLst>
                <a:path h="370872" w="4551375">
                  <a:moveTo>
                    <a:pt x="22848" y="0"/>
                  </a:moveTo>
                  <a:lnTo>
                    <a:pt x="4528526" y="0"/>
                  </a:lnTo>
                  <a:cubicBezTo>
                    <a:pt x="4541145" y="0"/>
                    <a:pt x="4551375" y="10229"/>
                    <a:pt x="4551375" y="22848"/>
                  </a:cubicBezTo>
                  <a:lnTo>
                    <a:pt x="4551375" y="348024"/>
                  </a:lnTo>
                  <a:cubicBezTo>
                    <a:pt x="4551375" y="360643"/>
                    <a:pt x="4541145" y="370872"/>
                    <a:pt x="4528526" y="370872"/>
                  </a:cubicBezTo>
                  <a:lnTo>
                    <a:pt x="22848" y="370872"/>
                  </a:lnTo>
                  <a:cubicBezTo>
                    <a:pt x="10229" y="370872"/>
                    <a:pt x="0" y="360643"/>
                    <a:pt x="0" y="348024"/>
                  </a:cubicBezTo>
                  <a:lnTo>
                    <a:pt x="0" y="22848"/>
                  </a:lnTo>
                  <a:cubicBezTo>
                    <a:pt x="0" y="10229"/>
                    <a:pt x="10229" y="0"/>
                    <a:pt x="22848" y="0"/>
                  </a:cubicBezTo>
                  <a:close/>
                </a:path>
              </a:pathLst>
            </a:custGeom>
            <a:solidFill>
              <a:srgbClr val="FFD25D"/>
            </a:solidFill>
          </p:spPr>
        </p:sp>
        <p:sp>
          <p:nvSpPr>
            <p:cNvPr name="TextBox 12" id="12"/>
            <p:cNvSpPr txBox="true"/>
            <p:nvPr/>
          </p:nvSpPr>
          <p:spPr>
            <a:xfrm>
              <a:off x="0" y="-38100"/>
              <a:ext cx="4551375" cy="408972"/>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630060" y="876300"/>
            <a:ext cx="17027879"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Bold"/>
              </a:rPr>
              <a:t>IT Service Financial Management</a:t>
            </a:r>
          </a:p>
        </p:txBody>
      </p:sp>
      <p:sp>
        <p:nvSpPr>
          <p:cNvPr name="Freeform 14" id="14"/>
          <p:cNvSpPr/>
          <p:nvPr/>
        </p:nvSpPr>
        <p:spPr>
          <a:xfrm flipH="false" flipV="false" rot="802238">
            <a:off x="15120558" y="7516812"/>
            <a:ext cx="1864579" cy="2589694"/>
          </a:xfrm>
          <a:custGeom>
            <a:avLst/>
            <a:gdLst/>
            <a:ahLst/>
            <a:cxnLst/>
            <a:rect r="r" b="b" t="t" l="l"/>
            <a:pathLst>
              <a:path h="2589694" w="1864579">
                <a:moveTo>
                  <a:pt x="0" y="0"/>
                </a:moveTo>
                <a:lnTo>
                  <a:pt x="1864580" y="0"/>
                </a:lnTo>
                <a:lnTo>
                  <a:pt x="1864580" y="2589694"/>
                </a:lnTo>
                <a:lnTo>
                  <a:pt x="0" y="2589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13508" y="2986456"/>
            <a:ext cx="19110882" cy="12543688"/>
          </a:xfrm>
          <a:custGeom>
            <a:avLst/>
            <a:gdLst/>
            <a:ahLst/>
            <a:cxnLst/>
            <a:rect r="r" b="b" t="t" l="l"/>
            <a:pathLst>
              <a:path h="12543688" w="19110882">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73414" y="1885185"/>
            <a:ext cx="10640319" cy="6516631"/>
          </a:xfrm>
          <a:custGeom>
            <a:avLst/>
            <a:gdLst/>
            <a:ahLst/>
            <a:cxnLst/>
            <a:rect r="r" b="b" t="t" l="l"/>
            <a:pathLst>
              <a:path h="6516631" w="10640319">
                <a:moveTo>
                  <a:pt x="0" y="0"/>
                </a:moveTo>
                <a:lnTo>
                  <a:pt x="10640319" y="0"/>
                </a:lnTo>
                <a:lnTo>
                  <a:pt x="10640319" y="6516630"/>
                </a:lnTo>
                <a:lnTo>
                  <a:pt x="0" y="6516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853932" y="7265865"/>
            <a:ext cx="7848858" cy="7073662"/>
          </a:xfrm>
          <a:custGeom>
            <a:avLst/>
            <a:gdLst/>
            <a:ahLst/>
            <a:cxnLst/>
            <a:rect r="r" b="b" t="t" l="l"/>
            <a:pathLst>
              <a:path h="7073662" w="7848858">
                <a:moveTo>
                  <a:pt x="0" y="0"/>
                </a:moveTo>
                <a:lnTo>
                  <a:pt x="7848857" y="0"/>
                </a:lnTo>
                <a:lnTo>
                  <a:pt x="7848857" y="7073662"/>
                </a:lnTo>
                <a:lnTo>
                  <a:pt x="0" y="70736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2578" y="-888991"/>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6028" y="345890"/>
            <a:ext cx="2687386" cy="2335582"/>
          </a:xfrm>
          <a:custGeom>
            <a:avLst/>
            <a:gdLst/>
            <a:ahLst/>
            <a:cxnLst/>
            <a:rect r="r" b="b" t="t" l="l"/>
            <a:pathLst>
              <a:path h="2335582" w="2687386">
                <a:moveTo>
                  <a:pt x="0" y="0"/>
                </a:moveTo>
                <a:lnTo>
                  <a:pt x="2687386" y="0"/>
                </a:lnTo>
                <a:lnTo>
                  <a:pt x="2687386" y="2335583"/>
                </a:lnTo>
                <a:lnTo>
                  <a:pt x="0" y="23355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125022" y="1028700"/>
            <a:ext cx="13816398" cy="8483269"/>
          </a:xfrm>
          <a:custGeom>
            <a:avLst/>
            <a:gdLst/>
            <a:ahLst/>
            <a:cxnLst/>
            <a:rect r="r" b="b" t="t" l="l"/>
            <a:pathLst>
              <a:path h="8483269" w="13816398">
                <a:moveTo>
                  <a:pt x="0" y="0"/>
                </a:moveTo>
                <a:lnTo>
                  <a:pt x="13816398" y="0"/>
                </a:lnTo>
                <a:lnTo>
                  <a:pt x="13816398" y="8483269"/>
                </a:lnTo>
                <a:lnTo>
                  <a:pt x="0" y="8483269"/>
                </a:lnTo>
                <a:lnTo>
                  <a:pt x="0" y="0"/>
                </a:lnTo>
                <a:close/>
              </a:path>
            </a:pathLst>
          </a:custGeom>
          <a:blipFill>
            <a:blip r:embed="rId12"/>
            <a:stretch>
              <a:fillRect l="0" t="0" r="0" b="0"/>
            </a:stretch>
          </a:blipFill>
          <a:ln w="57150" cap="rnd">
            <a:solidFill>
              <a:srgbClr val="000000"/>
            </a:solidFill>
            <a:prstDash val="solid"/>
            <a:round/>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6134070"/>
            <a:chOff x="0" y="0"/>
            <a:chExt cx="4274726" cy="1615557"/>
          </a:xfrm>
        </p:grpSpPr>
        <p:sp>
          <p:nvSpPr>
            <p:cNvPr name="Freeform 4" id="4"/>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60832" y="3110683"/>
            <a:ext cx="15403601" cy="5118917"/>
          </a:xfrm>
          <a:prstGeom prst="rect">
            <a:avLst/>
          </a:prstGeom>
        </p:spPr>
        <p:txBody>
          <a:bodyPr anchor="t" rtlCol="false" tIns="0" lIns="0" bIns="0" rIns="0">
            <a:spAutoFit/>
          </a:bodyPr>
          <a:lstStyle/>
          <a:p>
            <a:pPr>
              <a:lnSpc>
                <a:spcPts val="4504"/>
              </a:lnSpc>
            </a:pPr>
            <a:r>
              <a:rPr lang="en-US" sz="3217">
                <a:solidFill>
                  <a:srgbClr val="000000"/>
                </a:solidFill>
                <a:latin typeface="Quicksand 1 Bold"/>
              </a:rPr>
              <a:t>Capacity Management is essential for ensuring that IT services meet performance requirements while considering budget constraints and cost-effectiveness. This process involves forecasting, planning, and optimizing IT infrastructure, resources, and capabilities to support current and future business demands. Capacity Management aims to prevent performance bottlenecks, optimize resource utilization, and maintain service levels even during peak usage periods. By aligning capacity with business needs, organizations can enhance productivity, resilience, and agility.</a:t>
            </a:r>
          </a:p>
          <a:p>
            <a:pPr marL="0" indent="0" lvl="0">
              <a:lnSpc>
                <a:spcPts val="4504"/>
              </a:lnSpc>
              <a:spcBef>
                <a:spcPct val="0"/>
              </a:spcBef>
            </a:pP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825273" y="7695509"/>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2909659" y="916125"/>
            <a:ext cx="12455049" cy="1408155"/>
            <a:chOff x="0" y="0"/>
            <a:chExt cx="3280342" cy="370872"/>
          </a:xfrm>
        </p:grpSpPr>
        <p:sp>
          <p:nvSpPr>
            <p:cNvPr name="Freeform 11" id="11"/>
            <p:cNvSpPr/>
            <p:nvPr/>
          </p:nvSpPr>
          <p:spPr>
            <a:xfrm flipH="false" flipV="false" rot="0">
              <a:off x="0" y="0"/>
              <a:ext cx="3280342" cy="370872"/>
            </a:xfrm>
            <a:custGeom>
              <a:avLst/>
              <a:gdLst/>
              <a:ahLst/>
              <a:cxnLst/>
              <a:rect r="r" b="b" t="t" l="l"/>
              <a:pathLst>
                <a:path h="370872" w="3280342">
                  <a:moveTo>
                    <a:pt x="31701" y="0"/>
                  </a:moveTo>
                  <a:lnTo>
                    <a:pt x="3248641" y="0"/>
                  </a:lnTo>
                  <a:cubicBezTo>
                    <a:pt x="3257049" y="0"/>
                    <a:pt x="3265112" y="3340"/>
                    <a:pt x="3271057" y="9285"/>
                  </a:cubicBezTo>
                  <a:cubicBezTo>
                    <a:pt x="3277002" y="15230"/>
                    <a:pt x="3280342" y="23293"/>
                    <a:pt x="3280342" y="31701"/>
                  </a:cubicBezTo>
                  <a:lnTo>
                    <a:pt x="3280342" y="339171"/>
                  </a:lnTo>
                  <a:cubicBezTo>
                    <a:pt x="3280342" y="347579"/>
                    <a:pt x="3277002" y="355642"/>
                    <a:pt x="3271057" y="361587"/>
                  </a:cubicBezTo>
                  <a:cubicBezTo>
                    <a:pt x="3265112" y="367532"/>
                    <a:pt x="3257049" y="370872"/>
                    <a:pt x="3248641" y="370872"/>
                  </a:cubicBezTo>
                  <a:lnTo>
                    <a:pt x="31701" y="370872"/>
                  </a:lnTo>
                  <a:cubicBezTo>
                    <a:pt x="23293" y="370872"/>
                    <a:pt x="15230" y="367532"/>
                    <a:pt x="9285" y="361587"/>
                  </a:cubicBezTo>
                  <a:cubicBezTo>
                    <a:pt x="3340" y="355642"/>
                    <a:pt x="0" y="347579"/>
                    <a:pt x="0" y="339171"/>
                  </a:cubicBezTo>
                  <a:lnTo>
                    <a:pt x="0" y="31701"/>
                  </a:lnTo>
                  <a:cubicBezTo>
                    <a:pt x="0" y="23293"/>
                    <a:pt x="3340" y="15230"/>
                    <a:pt x="9285" y="9285"/>
                  </a:cubicBezTo>
                  <a:cubicBezTo>
                    <a:pt x="15230" y="3340"/>
                    <a:pt x="23293" y="0"/>
                    <a:pt x="31701" y="0"/>
                  </a:cubicBezTo>
                  <a:close/>
                </a:path>
              </a:pathLst>
            </a:custGeom>
            <a:solidFill>
              <a:srgbClr val="FFD25D"/>
            </a:solidFill>
          </p:spPr>
        </p:sp>
        <p:sp>
          <p:nvSpPr>
            <p:cNvPr name="TextBox 12" id="12"/>
            <p:cNvSpPr txBox="true"/>
            <p:nvPr/>
          </p:nvSpPr>
          <p:spPr>
            <a:xfrm>
              <a:off x="0" y="-38100"/>
              <a:ext cx="3280342" cy="408972"/>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630060" y="876300"/>
            <a:ext cx="17027879"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Bold"/>
              </a:rPr>
              <a:t>Capacity Management</a:t>
            </a:r>
          </a:p>
        </p:txBody>
      </p:sp>
      <p:sp>
        <p:nvSpPr>
          <p:cNvPr name="Freeform 14" id="14"/>
          <p:cNvSpPr/>
          <p:nvPr/>
        </p:nvSpPr>
        <p:spPr>
          <a:xfrm flipH="false" flipV="false" rot="0">
            <a:off x="15749730" y="1620202"/>
            <a:ext cx="1492457" cy="1824114"/>
          </a:xfrm>
          <a:custGeom>
            <a:avLst/>
            <a:gdLst/>
            <a:ahLst/>
            <a:cxnLst/>
            <a:rect r="r" b="b" t="t" l="l"/>
            <a:pathLst>
              <a:path h="1824114" w="1492457">
                <a:moveTo>
                  <a:pt x="0" y="0"/>
                </a:moveTo>
                <a:lnTo>
                  <a:pt x="1492457" y="0"/>
                </a:lnTo>
                <a:lnTo>
                  <a:pt x="1492457" y="1824115"/>
                </a:lnTo>
                <a:lnTo>
                  <a:pt x="0" y="1824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6"/>
            <a:stretch>
              <a:fillRect l="0" t="0" r="0" b="0"/>
            </a:stretch>
          </a:blipFill>
        </p:spPr>
      </p:sp>
      <p:sp>
        <p:nvSpPr>
          <p:cNvPr name="Freeform 5" id="5"/>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9"/>
            <a:stretch>
              <a:fillRect l="0" t="0" r="0" b="0"/>
            </a:stretch>
          </a:blipFill>
        </p:spPr>
      </p:sp>
      <p:sp>
        <p:nvSpPr>
          <p:cNvPr name="Freeform 8" id="8"/>
          <p:cNvSpPr/>
          <p:nvPr/>
        </p:nvSpPr>
        <p:spPr>
          <a:xfrm flipH="false" flipV="false" rot="0">
            <a:off x="2773165" y="759166"/>
            <a:ext cx="12741670" cy="9083827"/>
          </a:xfrm>
          <a:custGeom>
            <a:avLst/>
            <a:gdLst/>
            <a:ahLst/>
            <a:cxnLst/>
            <a:rect r="r" b="b" t="t" l="l"/>
            <a:pathLst>
              <a:path h="9083827" w="12741670">
                <a:moveTo>
                  <a:pt x="0" y="0"/>
                </a:moveTo>
                <a:lnTo>
                  <a:pt x="12741670" y="0"/>
                </a:lnTo>
                <a:lnTo>
                  <a:pt x="12741670" y="9083827"/>
                </a:lnTo>
                <a:lnTo>
                  <a:pt x="0" y="9083827"/>
                </a:lnTo>
                <a:lnTo>
                  <a:pt x="0" y="0"/>
                </a:lnTo>
                <a:close/>
              </a:path>
            </a:pathLst>
          </a:custGeom>
          <a:blipFill>
            <a:blip r:embed="rId10"/>
            <a:stretch>
              <a:fillRect l="0" t="0" r="0" b="0"/>
            </a:stretch>
          </a:blipFill>
          <a:ln w="57150" cap="rnd">
            <a:solidFill>
              <a:srgbClr val="000000"/>
            </a:solidFill>
            <a:prstDash val="solid"/>
            <a:roun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6134070"/>
            <a:chOff x="0" y="0"/>
            <a:chExt cx="4274726" cy="1615557"/>
          </a:xfrm>
        </p:grpSpPr>
        <p:sp>
          <p:nvSpPr>
            <p:cNvPr name="Freeform 4" id="4"/>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10604" y="3245473"/>
            <a:ext cx="12263948" cy="5545643"/>
          </a:xfrm>
          <a:prstGeom prst="rect">
            <a:avLst/>
          </a:prstGeom>
        </p:spPr>
        <p:txBody>
          <a:bodyPr anchor="t" rtlCol="false" tIns="0" lIns="0" bIns="0" rIns="0">
            <a:spAutoFit/>
          </a:bodyPr>
          <a:lstStyle/>
          <a:p>
            <a:pPr marL="906780" indent="-453390" lvl="1">
              <a:lnSpc>
                <a:spcPts val="5880"/>
              </a:lnSpc>
              <a:buFont typeface="Arial"/>
              <a:buChar char="•"/>
            </a:pPr>
            <a:r>
              <a:rPr lang="en-US" sz="4200">
                <a:solidFill>
                  <a:srgbClr val="000000"/>
                </a:solidFill>
                <a:latin typeface="Quicksand 1 Bold"/>
              </a:rPr>
              <a:t>Emphasizes delivering value to customers</a:t>
            </a:r>
          </a:p>
          <a:p>
            <a:pPr marL="906780" indent="-453390" lvl="1">
              <a:lnSpc>
                <a:spcPts val="5880"/>
              </a:lnSpc>
              <a:buFont typeface="Arial"/>
              <a:buChar char="•"/>
            </a:pPr>
            <a:r>
              <a:rPr lang="en-US" sz="4200">
                <a:solidFill>
                  <a:srgbClr val="000000"/>
                </a:solidFill>
                <a:latin typeface="Quicksand 1 Bold"/>
              </a:rPr>
              <a:t>Prioritizes strong customer relationships</a:t>
            </a:r>
          </a:p>
          <a:p>
            <a:pPr marL="906780" indent="-453390" lvl="1">
              <a:lnSpc>
                <a:spcPts val="5880"/>
              </a:lnSpc>
              <a:buFont typeface="Arial"/>
              <a:buChar char="•"/>
            </a:pPr>
            <a:r>
              <a:rPr lang="en-US" sz="4200">
                <a:solidFill>
                  <a:srgbClr val="000000"/>
                </a:solidFill>
                <a:latin typeface="Quicksand 1 Bold"/>
              </a:rPr>
              <a:t>Structures IT activities and technical interactions</a:t>
            </a:r>
          </a:p>
          <a:p>
            <a:pPr marL="906780" indent="-453390" lvl="1">
              <a:lnSpc>
                <a:spcPts val="5880"/>
              </a:lnSpc>
              <a:buFont typeface="Arial"/>
              <a:buChar char="•"/>
            </a:pPr>
            <a:r>
              <a:rPr lang="en-US" sz="4200">
                <a:solidFill>
                  <a:srgbClr val="000000"/>
                </a:solidFill>
                <a:latin typeface="Quicksand 1 Bold"/>
              </a:rPr>
              <a:t>Framework for enhancing customer and client engagement</a:t>
            </a:r>
          </a:p>
          <a:p>
            <a:pPr>
              <a:lnSpc>
                <a:spcPts val="4389"/>
              </a:lnSpc>
            </a:pPr>
          </a:p>
          <a:p>
            <a:pPr marL="0" indent="0" lvl="0">
              <a:lnSpc>
                <a:spcPts val="4389"/>
              </a:lnSpc>
              <a:spcBef>
                <a:spcPct val="0"/>
              </a:spcBef>
            </a:pP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825273" y="7695509"/>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749730" y="1620202"/>
            <a:ext cx="1492457" cy="1824114"/>
          </a:xfrm>
          <a:custGeom>
            <a:avLst/>
            <a:gdLst/>
            <a:ahLst/>
            <a:cxnLst/>
            <a:rect r="r" b="b" t="t" l="l"/>
            <a:pathLst>
              <a:path h="1824114" w="1492457">
                <a:moveTo>
                  <a:pt x="0" y="0"/>
                </a:moveTo>
                <a:lnTo>
                  <a:pt x="1492457" y="0"/>
                </a:lnTo>
                <a:lnTo>
                  <a:pt x="1492457" y="1824115"/>
                </a:lnTo>
                <a:lnTo>
                  <a:pt x="0" y="1824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30060" y="914400"/>
            <a:ext cx="17027879" cy="2218690"/>
          </a:xfrm>
          <a:prstGeom prst="rect">
            <a:avLst/>
          </a:prstGeom>
        </p:spPr>
        <p:txBody>
          <a:bodyPr anchor="t" rtlCol="false" tIns="0" lIns="0" bIns="0" rIns="0">
            <a:spAutoFit/>
          </a:bodyPr>
          <a:lstStyle/>
          <a:p>
            <a:pPr algn="ctr">
              <a:lnSpc>
                <a:spcPts val="8959"/>
              </a:lnSpc>
            </a:pPr>
            <a:r>
              <a:rPr lang="en-US" sz="6399">
                <a:solidFill>
                  <a:srgbClr val="000000"/>
                </a:solidFill>
                <a:latin typeface="Paytone One Bold"/>
              </a:rPr>
              <a:t>Service Management: A Customer-Centric IT Approach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11587" y="2631309"/>
            <a:ext cx="16230600" cy="6134070"/>
            <a:chOff x="0" y="0"/>
            <a:chExt cx="4274726" cy="1615557"/>
          </a:xfrm>
        </p:grpSpPr>
        <p:sp>
          <p:nvSpPr>
            <p:cNvPr name="Freeform 5" id="5"/>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6" id="6"/>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660832" y="3024414"/>
            <a:ext cx="15403601" cy="5118917"/>
          </a:xfrm>
          <a:prstGeom prst="rect">
            <a:avLst/>
          </a:prstGeom>
        </p:spPr>
        <p:txBody>
          <a:bodyPr anchor="t" rtlCol="false" tIns="0" lIns="0" bIns="0" rIns="0">
            <a:spAutoFit/>
          </a:bodyPr>
          <a:lstStyle/>
          <a:p>
            <a:pPr marL="0" indent="0" lvl="0">
              <a:lnSpc>
                <a:spcPts val="4504"/>
              </a:lnSpc>
              <a:spcBef>
                <a:spcPct val="0"/>
              </a:spcBef>
            </a:pPr>
            <a:r>
              <a:rPr lang="en-US" sz="3217">
                <a:solidFill>
                  <a:srgbClr val="000000"/>
                </a:solidFill>
                <a:latin typeface="Quicksand 1 Bold"/>
              </a:rPr>
              <a:t>IT Service Continuity Management is a crucial process designed to prevent IT service disruptions, particularly during unforeseen events such as natural disasters or emergencies. It involves developing and implementing strategies, plans, and measures to ensure the uninterrupted delivery of IT services and minimize the impact of disruptions. This includes disaster recovery planning, backup systems, and contingency arrangements to mitigate risks and maintain business continuity. IT Service Continuity Management safeguards against potential downtime, data loss, and reputational damage, enhancing organizational resilience and preparedness.</a:t>
            </a:r>
          </a:p>
        </p:txBody>
      </p:sp>
      <p:sp>
        <p:nvSpPr>
          <p:cNvPr name="Freeform 8" id="8"/>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0" y="916125"/>
            <a:ext cx="18288000" cy="1408155"/>
            <a:chOff x="0" y="0"/>
            <a:chExt cx="4816593" cy="370872"/>
          </a:xfrm>
        </p:grpSpPr>
        <p:sp>
          <p:nvSpPr>
            <p:cNvPr name="Freeform 11" id="11"/>
            <p:cNvSpPr/>
            <p:nvPr/>
          </p:nvSpPr>
          <p:spPr>
            <a:xfrm flipH="false" flipV="false" rot="0">
              <a:off x="0" y="0"/>
              <a:ext cx="4816592" cy="370872"/>
            </a:xfrm>
            <a:custGeom>
              <a:avLst/>
              <a:gdLst/>
              <a:ahLst/>
              <a:cxnLst/>
              <a:rect r="r" b="b" t="t" l="l"/>
              <a:pathLst>
                <a:path h="370872" w="4816592">
                  <a:moveTo>
                    <a:pt x="21590" y="0"/>
                  </a:moveTo>
                  <a:lnTo>
                    <a:pt x="4795002" y="0"/>
                  </a:lnTo>
                  <a:cubicBezTo>
                    <a:pt x="4800728" y="0"/>
                    <a:pt x="4806220" y="2275"/>
                    <a:pt x="4810269" y="6324"/>
                  </a:cubicBezTo>
                  <a:cubicBezTo>
                    <a:pt x="4814318" y="10372"/>
                    <a:pt x="4816592" y="15864"/>
                    <a:pt x="4816592" y="21590"/>
                  </a:cubicBezTo>
                  <a:lnTo>
                    <a:pt x="4816592" y="349282"/>
                  </a:lnTo>
                  <a:cubicBezTo>
                    <a:pt x="4816592" y="361206"/>
                    <a:pt x="4806926" y="370872"/>
                    <a:pt x="4795002" y="370872"/>
                  </a:cubicBezTo>
                  <a:lnTo>
                    <a:pt x="21590" y="370872"/>
                  </a:lnTo>
                  <a:cubicBezTo>
                    <a:pt x="9666" y="370872"/>
                    <a:pt x="0" y="361206"/>
                    <a:pt x="0" y="349282"/>
                  </a:cubicBezTo>
                  <a:lnTo>
                    <a:pt x="0" y="21590"/>
                  </a:lnTo>
                  <a:cubicBezTo>
                    <a:pt x="0" y="9666"/>
                    <a:pt x="9666" y="0"/>
                    <a:pt x="21590" y="0"/>
                  </a:cubicBezTo>
                  <a:close/>
                </a:path>
              </a:pathLst>
            </a:custGeom>
            <a:solidFill>
              <a:srgbClr val="FFD25D"/>
            </a:solidFill>
          </p:spPr>
        </p:sp>
        <p:sp>
          <p:nvSpPr>
            <p:cNvPr name="TextBox 12" id="12"/>
            <p:cNvSpPr txBox="true"/>
            <p:nvPr/>
          </p:nvSpPr>
          <p:spPr>
            <a:xfrm>
              <a:off x="0" y="-38100"/>
              <a:ext cx="4816593" cy="408972"/>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205751" y="876300"/>
            <a:ext cx="17842272"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Bold"/>
              </a:rPr>
              <a:t>IT Service Continuity Management</a:t>
            </a:r>
          </a:p>
        </p:txBody>
      </p:sp>
      <p:sp>
        <p:nvSpPr>
          <p:cNvPr name="Freeform 14" id="14"/>
          <p:cNvSpPr/>
          <p:nvPr/>
        </p:nvSpPr>
        <p:spPr>
          <a:xfrm flipH="false" flipV="false" rot="0">
            <a:off x="15480749" y="7714741"/>
            <a:ext cx="2447242" cy="3087118"/>
          </a:xfrm>
          <a:custGeom>
            <a:avLst/>
            <a:gdLst/>
            <a:ahLst/>
            <a:cxnLst/>
            <a:rect r="r" b="b" t="t" l="l"/>
            <a:pathLst>
              <a:path h="3087118" w="2447242">
                <a:moveTo>
                  <a:pt x="0" y="0"/>
                </a:moveTo>
                <a:lnTo>
                  <a:pt x="2447242" y="0"/>
                </a:lnTo>
                <a:lnTo>
                  <a:pt x="2447242" y="3087118"/>
                </a:lnTo>
                <a:lnTo>
                  <a:pt x="0" y="30871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7277" y="7086146"/>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391222" y="-180694"/>
            <a:ext cx="9505557" cy="10353958"/>
          </a:xfrm>
          <a:custGeom>
            <a:avLst/>
            <a:gdLst/>
            <a:ahLst/>
            <a:cxnLst/>
            <a:rect r="r" b="b" t="t" l="l"/>
            <a:pathLst>
              <a:path h="10353958" w="9505557">
                <a:moveTo>
                  <a:pt x="0" y="0"/>
                </a:moveTo>
                <a:lnTo>
                  <a:pt x="9505556" y="0"/>
                </a:lnTo>
                <a:lnTo>
                  <a:pt x="9505556" y="10353958"/>
                </a:lnTo>
                <a:lnTo>
                  <a:pt x="0" y="10353958"/>
                </a:lnTo>
                <a:lnTo>
                  <a:pt x="0" y="0"/>
                </a:lnTo>
                <a:close/>
              </a:path>
            </a:pathLst>
          </a:custGeom>
          <a:blipFill>
            <a:blip r:embed="rId10"/>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900112" y="1933097"/>
            <a:ext cx="16230600" cy="7603811"/>
            <a:chOff x="0" y="0"/>
            <a:chExt cx="4274726" cy="2002650"/>
          </a:xfrm>
        </p:grpSpPr>
        <p:sp>
          <p:nvSpPr>
            <p:cNvPr name="Freeform 3" id="3"/>
            <p:cNvSpPr/>
            <p:nvPr/>
          </p:nvSpPr>
          <p:spPr>
            <a:xfrm flipH="false" flipV="false" rot="0">
              <a:off x="0" y="0"/>
              <a:ext cx="4274726" cy="2002650"/>
            </a:xfrm>
            <a:custGeom>
              <a:avLst/>
              <a:gdLst/>
              <a:ahLst/>
              <a:cxnLst/>
              <a:rect r="r" b="b" t="t" l="l"/>
              <a:pathLst>
                <a:path h="2002650" w="4274726">
                  <a:moveTo>
                    <a:pt x="24327" y="0"/>
                  </a:moveTo>
                  <a:lnTo>
                    <a:pt x="4250399" y="0"/>
                  </a:lnTo>
                  <a:cubicBezTo>
                    <a:pt x="4263834" y="0"/>
                    <a:pt x="4274726" y="10891"/>
                    <a:pt x="4274726" y="24327"/>
                  </a:cubicBezTo>
                  <a:lnTo>
                    <a:pt x="4274726" y="1978323"/>
                  </a:lnTo>
                  <a:cubicBezTo>
                    <a:pt x="4274726" y="1991758"/>
                    <a:pt x="4263834" y="2002650"/>
                    <a:pt x="4250399" y="2002650"/>
                  </a:cubicBezTo>
                  <a:lnTo>
                    <a:pt x="24327" y="2002650"/>
                  </a:lnTo>
                  <a:cubicBezTo>
                    <a:pt x="10891" y="2002650"/>
                    <a:pt x="0" y="1991758"/>
                    <a:pt x="0" y="1978323"/>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20407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149538" y="1961335"/>
            <a:ext cx="1806132" cy="1934278"/>
          </a:xfrm>
          <a:custGeom>
            <a:avLst/>
            <a:gdLst/>
            <a:ahLst/>
            <a:cxnLst/>
            <a:rect r="r" b="b" t="t" l="l"/>
            <a:pathLst>
              <a:path h="1934278" w="1806132">
                <a:moveTo>
                  <a:pt x="0" y="0"/>
                </a:moveTo>
                <a:lnTo>
                  <a:pt x="1806133" y="0"/>
                </a:lnTo>
                <a:lnTo>
                  <a:pt x="1806133"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57271" y="2213610"/>
            <a:ext cx="14131072" cy="6985635"/>
          </a:xfrm>
          <a:prstGeom prst="rect">
            <a:avLst/>
          </a:prstGeom>
        </p:spPr>
        <p:txBody>
          <a:bodyPr anchor="t" rtlCol="false" tIns="0" lIns="0" bIns="0" rIns="0">
            <a:spAutoFit/>
          </a:bodyPr>
          <a:lstStyle/>
          <a:p>
            <a:pPr>
              <a:lnSpc>
                <a:spcPts val="5040"/>
              </a:lnSpc>
            </a:pPr>
            <a:r>
              <a:rPr lang="en-US" sz="3600">
                <a:solidFill>
                  <a:srgbClr val="000000"/>
                </a:solidFill>
                <a:latin typeface="Quicksand 1 Bold"/>
              </a:rPr>
              <a:t>Availability Management focuses on managing the quality and accessibility of IT services to meet business requirements. This process ensures that IT infrastructure, systems, and components are available when needed to support business operations. Availability Management involves monitoring, measuring, and optimizing service availability, reliability, and performance. It includes proactive measures such as fault prevention, redundancy, and failover mechanisms to minimize downtime and maximize service uptime. By maintaining high levels of availability, organizations can enhance user satisfaction, productivity, and competitiveness.</a:t>
            </a:r>
          </a:p>
        </p:txBody>
      </p:sp>
      <p:grpSp>
        <p:nvGrpSpPr>
          <p:cNvPr name="Group 10" id="10"/>
          <p:cNvGrpSpPr/>
          <p:nvPr/>
        </p:nvGrpSpPr>
        <p:grpSpPr>
          <a:xfrm rot="0">
            <a:off x="1653747" y="205517"/>
            <a:ext cx="14723328" cy="1408155"/>
            <a:chOff x="0" y="0"/>
            <a:chExt cx="3877749" cy="370872"/>
          </a:xfrm>
        </p:grpSpPr>
        <p:sp>
          <p:nvSpPr>
            <p:cNvPr name="Freeform 11" id="11"/>
            <p:cNvSpPr/>
            <p:nvPr/>
          </p:nvSpPr>
          <p:spPr>
            <a:xfrm flipH="false" flipV="false" rot="0">
              <a:off x="0" y="0"/>
              <a:ext cx="3877749" cy="370872"/>
            </a:xfrm>
            <a:custGeom>
              <a:avLst/>
              <a:gdLst/>
              <a:ahLst/>
              <a:cxnLst/>
              <a:rect r="r" b="b" t="t" l="l"/>
              <a:pathLst>
                <a:path h="370872" w="3877749">
                  <a:moveTo>
                    <a:pt x="26817" y="0"/>
                  </a:moveTo>
                  <a:lnTo>
                    <a:pt x="3850932" y="0"/>
                  </a:lnTo>
                  <a:cubicBezTo>
                    <a:pt x="3865742" y="0"/>
                    <a:pt x="3877749" y="12006"/>
                    <a:pt x="3877749" y="26817"/>
                  </a:cubicBezTo>
                  <a:lnTo>
                    <a:pt x="3877749" y="344055"/>
                  </a:lnTo>
                  <a:cubicBezTo>
                    <a:pt x="3877749" y="358866"/>
                    <a:pt x="3865742" y="370872"/>
                    <a:pt x="3850932" y="370872"/>
                  </a:cubicBezTo>
                  <a:lnTo>
                    <a:pt x="26817" y="370872"/>
                  </a:lnTo>
                  <a:cubicBezTo>
                    <a:pt x="12006" y="370872"/>
                    <a:pt x="0" y="358866"/>
                    <a:pt x="0" y="344055"/>
                  </a:cubicBezTo>
                  <a:lnTo>
                    <a:pt x="0" y="26817"/>
                  </a:lnTo>
                  <a:cubicBezTo>
                    <a:pt x="0" y="12006"/>
                    <a:pt x="12006" y="0"/>
                    <a:pt x="26817" y="0"/>
                  </a:cubicBezTo>
                  <a:close/>
                </a:path>
              </a:pathLst>
            </a:custGeom>
            <a:solidFill>
              <a:srgbClr val="FFD25D"/>
            </a:solidFill>
          </p:spPr>
        </p:sp>
        <p:sp>
          <p:nvSpPr>
            <p:cNvPr name="TextBox 12" id="12"/>
            <p:cNvSpPr txBox="true"/>
            <p:nvPr/>
          </p:nvSpPr>
          <p:spPr>
            <a:xfrm>
              <a:off x="0" y="-38100"/>
              <a:ext cx="3877749" cy="408972"/>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506696" y="165692"/>
            <a:ext cx="15432223"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a:rPr>
              <a:t>Availability Management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780"/>
            <a:ext cx="18288000" cy="9761220"/>
          </a:xfrm>
          <a:custGeom>
            <a:avLst/>
            <a:gdLst/>
            <a:ahLst/>
            <a:cxnLst/>
            <a:rect r="r" b="b" t="t" l="l"/>
            <a:pathLst>
              <a:path h="9761220" w="18288000">
                <a:moveTo>
                  <a:pt x="0" y="0"/>
                </a:moveTo>
                <a:lnTo>
                  <a:pt x="18288000" y="0"/>
                </a:lnTo>
                <a:lnTo>
                  <a:pt x="18288000" y="9761220"/>
                </a:lnTo>
                <a:lnTo>
                  <a:pt x="0" y="9761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2270683" y="260271"/>
            <a:ext cx="2845113" cy="28451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86"/>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120"/>
                </a:lnSpc>
              </a:pPr>
            </a:p>
          </p:txBody>
        </p:sp>
      </p:grpSp>
      <p:sp>
        <p:nvSpPr>
          <p:cNvPr name="Freeform 9" id="9"/>
          <p:cNvSpPr/>
          <p:nvPr/>
        </p:nvSpPr>
        <p:spPr>
          <a:xfrm flipH="true" flipV="false" rot="-774267">
            <a:off x="1120349" y="1113861"/>
            <a:ext cx="5466727" cy="1769853"/>
          </a:xfrm>
          <a:custGeom>
            <a:avLst/>
            <a:gdLst/>
            <a:ahLst/>
            <a:cxnLst/>
            <a:rect r="r" b="b" t="t" l="l"/>
            <a:pathLst>
              <a:path h="1769853" w="5466727">
                <a:moveTo>
                  <a:pt x="5466726" y="0"/>
                </a:moveTo>
                <a:lnTo>
                  <a:pt x="0" y="0"/>
                </a:lnTo>
                <a:lnTo>
                  <a:pt x="0" y="1769853"/>
                </a:lnTo>
                <a:lnTo>
                  <a:pt x="5466726" y="1769853"/>
                </a:lnTo>
                <a:lnTo>
                  <a:pt x="54667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351378" y="4172385"/>
            <a:ext cx="11585245" cy="1428750"/>
          </a:xfrm>
          <a:prstGeom prst="rect">
            <a:avLst/>
          </a:prstGeom>
        </p:spPr>
        <p:txBody>
          <a:bodyPr anchor="t" rtlCol="false" tIns="0" lIns="0" bIns="0" rIns="0">
            <a:spAutoFit/>
          </a:bodyPr>
          <a:lstStyle/>
          <a:p>
            <a:pPr algn="ctr">
              <a:lnSpc>
                <a:spcPts val="11178"/>
              </a:lnSpc>
            </a:pPr>
            <a:r>
              <a:rPr lang="en-US" sz="9315">
                <a:solidFill>
                  <a:srgbClr val="000000"/>
                </a:solidFill>
                <a:latin typeface="More Sugar"/>
              </a:rPr>
              <a:t>Facility Management</a:t>
            </a:r>
          </a:p>
        </p:txBody>
      </p:sp>
      <p:sp>
        <p:nvSpPr>
          <p:cNvPr name="Freeform 11" id="11"/>
          <p:cNvSpPr/>
          <p:nvPr/>
        </p:nvSpPr>
        <p:spPr>
          <a:xfrm flipH="false" flipV="false" rot="61074">
            <a:off x="14861410" y="5582620"/>
            <a:ext cx="3700343" cy="5421747"/>
          </a:xfrm>
          <a:custGeom>
            <a:avLst/>
            <a:gdLst/>
            <a:ahLst/>
            <a:cxnLst/>
            <a:rect r="r" b="b" t="t" l="l"/>
            <a:pathLst>
              <a:path h="5421747" w="3700343">
                <a:moveTo>
                  <a:pt x="0" y="0"/>
                </a:moveTo>
                <a:lnTo>
                  <a:pt x="3700342" y="0"/>
                </a:lnTo>
                <a:lnTo>
                  <a:pt x="3700342" y="5421748"/>
                </a:lnTo>
                <a:lnTo>
                  <a:pt x="0" y="5421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1504490" y="7162351"/>
            <a:ext cx="7968035" cy="3874457"/>
          </a:xfrm>
          <a:custGeom>
            <a:avLst/>
            <a:gdLst/>
            <a:ahLst/>
            <a:cxnLst/>
            <a:rect r="r" b="b" t="t" l="l"/>
            <a:pathLst>
              <a:path h="3874457" w="7968035">
                <a:moveTo>
                  <a:pt x="7968035" y="0"/>
                </a:moveTo>
                <a:lnTo>
                  <a:pt x="0" y="0"/>
                </a:lnTo>
                <a:lnTo>
                  <a:pt x="0" y="3874457"/>
                </a:lnTo>
                <a:lnTo>
                  <a:pt x="7968035" y="3874457"/>
                </a:lnTo>
                <a:lnTo>
                  <a:pt x="7968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61074">
            <a:off x="13655582" y="8590354"/>
            <a:ext cx="2315922" cy="3393292"/>
          </a:xfrm>
          <a:custGeom>
            <a:avLst/>
            <a:gdLst/>
            <a:ahLst/>
            <a:cxnLst/>
            <a:rect r="r" b="b" t="t" l="l"/>
            <a:pathLst>
              <a:path h="3393292" w="2315922">
                <a:moveTo>
                  <a:pt x="0" y="0"/>
                </a:moveTo>
                <a:lnTo>
                  <a:pt x="2315922" y="0"/>
                </a:lnTo>
                <a:lnTo>
                  <a:pt x="2315922" y="3393292"/>
                </a:lnTo>
                <a:lnTo>
                  <a:pt x="0" y="33932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57110"/>
            <a:ext cx="18288000" cy="11292840"/>
          </a:xfrm>
          <a:custGeom>
            <a:avLst/>
            <a:gdLst/>
            <a:ahLst/>
            <a:cxnLst/>
            <a:rect r="r" b="b" t="t" l="l"/>
            <a:pathLst>
              <a:path h="11292840" w="18288000">
                <a:moveTo>
                  <a:pt x="0" y="0"/>
                </a:moveTo>
                <a:lnTo>
                  <a:pt x="18288000" y="0"/>
                </a:lnTo>
                <a:lnTo>
                  <a:pt x="18288000" y="11292840"/>
                </a:lnTo>
                <a:lnTo>
                  <a:pt x="0" y="11292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true" flipV="false" rot="0">
            <a:off x="-715660" y="6420584"/>
            <a:ext cx="8199910" cy="3966706"/>
          </a:xfrm>
          <a:custGeom>
            <a:avLst/>
            <a:gdLst/>
            <a:ahLst/>
            <a:cxnLst/>
            <a:rect r="r" b="b" t="t" l="l"/>
            <a:pathLst>
              <a:path h="3966706" w="8199910">
                <a:moveTo>
                  <a:pt x="8199909" y="0"/>
                </a:moveTo>
                <a:lnTo>
                  <a:pt x="0" y="0"/>
                </a:lnTo>
                <a:lnTo>
                  <a:pt x="0" y="3966707"/>
                </a:lnTo>
                <a:lnTo>
                  <a:pt x="8199909" y="3966707"/>
                </a:lnTo>
                <a:lnTo>
                  <a:pt x="81999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422418" y="2164305"/>
            <a:ext cx="9443164" cy="1057275"/>
          </a:xfrm>
          <a:prstGeom prst="rect">
            <a:avLst/>
          </a:prstGeom>
        </p:spPr>
        <p:txBody>
          <a:bodyPr anchor="t" rtlCol="false" tIns="0" lIns="0" bIns="0" rIns="0">
            <a:spAutoFit/>
          </a:bodyPr>
          <a:lstStyle/>
          <a:p>
            <a:pPr>
              <a:lnSpc>
                <a:spcPts val="8400"/>
              </a:lnSpc>
            </a:pPr>
            <a:r>
              <a:rPr lang="en-US" sz="7000">
                <a:solidFill>
                  <a:srgbClr val="1B1B1B"/>
                </a:solidFill>
                <a:latin typeface="Comic Sans"/>
              </a:rPr>
              <a:t>Facility Management</a:t>
            </a:r>
          </a:p>
        </p:txBody>
      </p:sp>
      <p:sp>
        <p:nvSpPr>
          <p:cNvPr name="TextBox 8" id="8"/>
          <p:cNvSpPr txBox="true"/>
          <p:nvPr/>
        </p:nvSpPr>
        <p:spPr>
          <a:xfrm rot="0">
            <a:off x="1875589" y="3604901"/>
            <a:ext cx="14536822" cy="2206370"/>
          </a:xfrm>
          <a:prstGeom prst="rect">
            <a:avLst/>
          </a:prstGeom>
        </p:spPr>
        <p:txBody>
          <a:bodyPr anchor="t" rtlCol="false" tIns="0" lIns="0" bIns="0" rIns="0">
            <a:spAutoFit/>
          </a:bodyPr>
          <a:lstStyle/>
          <a:p>
            <a:pPr algn="just" marL="727259" indent="-363630" lvl="1">
              <a:lnSpc>
                <a:spcPts val="4379"/>
              </a:lnSpc>
              <a:buFont typeface="Arial"/>
              <a:buChar char="•"/>
            </a:pPr>
            <a:r>
              <a:rPr lang="en-US" sz="3368">
                <a:solidFill>
                  <a:srgbClr val="1B1B1B"/>
                </a:solidFill>
                <a:latin typeface="Montserrat"/>
              </a:rPr>
              <a:t>refers to the practice of managing and maintaining an organization's physical assets, infrastructure, and facilities to ensure they support the organization's goals and operations effectively.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57110"/>
            <a:ext cx="18288000" cy="11292840"/>
          </a:xfrm>
          <a:custGeom>
            <a:avLst/>
            <a:gdLst/>
            <a:ahLst/>
            <a:cxnLst/>
            <a:rect r="r" b="b" t="t" l="l"/>
            <a:pathLst>
              <a:path h="11292840" w="18288000">
                <a:moveTo>
                  <a:pt x="0" y="0"/>
                </a:moveTo>
                <a:lnTo>
                  <a:pt x="18288000" y="0"/>
                </a:lnTo>
                <a:lnTo>
                  <a:pt x="18288000" y="11292840"/>
                </a:lnTo>
                <a:lnTo>
                  <a:pt x="0" y="11292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true" flipV="false" rot="0">
            <a:off x="-715660" y="6420584"/>
            <a:ext cx="8199910" cy="3966706"/>
          </a:xfrm>
          <a:custGeom>
            <a:avLst/>
            <a:gdLst/>
            <a:ahLst/>
            <a:cxnLst/>
            <a:rect r="r" b="b" t="t" l="l"/>
            <a:pathLst>
              <a:path h="3966706" w="8199910">
                <a:moveTo>
                  <a:pt x="8199909" y="0"/>
                </a:moveTo>
                <a:lnTo>
                  <a:pt x="0" y="0"/>
                </a:lnTo>
                <a:lnTo>
                  <a:pt x="0" y="3966707"/>
                </a:lnTo>
                <a:lnTo>
                  <a:pt x="8199909" y="3966707"/>
                </a:lnTo>
                <a:lnTo>
                  <a:pt x="81999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812152" y="1966635"/>
            <a:ext cx="6664226" cy="1047750"/>
          </a:xfrm>
          <a:prstGeom prst="rect">
            <a:avLst/>
          </a:prstGeom>
        </p:spPr>
        <p:txBody>
          <a:bodyPr anchor="t" rtlCol="false" tIns="0" lIns="0" bIns="0" rIns="0">
            <a:spAutoFit/>
          </a:bodyPr>
          <a:lstStyle/>
          <a:p>
            <a:pPr>
              <a:lnSpc>
                <a:spcPts val="8399"/>
              </a:lnSpc>
            </a:pPr>
            <a:r>
              <a:rPr lang="en-US" sz="6999">
                <a:solidFill>
                  <a:srgbClr val="1B1B1B"/>
                </a:solidFill>
                <a:latin typeface="Comic Sans"/>
              </a:rPr>
              <a:t>Key Components</a:t>
            </a:r>
          </a:p>
        </p:txBody>
      </p:sp>
      <p:sp>
        <p:nvSpPr>
          <p:cNvPr name="TextBox 8" id="8"/>
          <p:cNvSpPr txBox="true"/>
          <p:nvPr/>
        </p:nvSpPr>
        <p:spPr>
          <a:xfrm rot="0">
            <a:off x="3149004" y="3445654"/>
            <a:ext cx="7642175" cy="2730696"/>
          </a:xfrm>
          <a:prstGeom prst="rect">
            <a:avLst/>
          </a:prstGeom>
        </p:spPr>
        <p:txBody>
          <a:bodyPr anchor="t" rtlCol="false" tIns="0" lIns="0" bIns="0" rIns="0">
            <a:spAutoFit/>
          </a:bodyPr>
          <a:lstStyle/>
          <a:p>
            <a:pPr algn="just" marL="727259" indent="-363629" lvl="1">
              <a:lnSpc>
                <a:spcPts val="5490"/>
              </a:lnSpc>
              <a:buFont typeface="Arial"/>
              <a:buChar char="•"/>
            </a:pPr>
            <a:r>
              <a:rPr lang="en-US" sz="3368">
                <a:solidFill>
                  <a:srgbClr val="1B1B1B"/>
                </a:solidFill>
                <a:latin typeface="Montserrat"/>
              </a:rPr>
              <a:t>Maintenance of IT Infrastructure</a:t>
            </a:r>
          </a:p>
          <a:p>
            <a:pPr algn="just" marL="727259" indent="-363629" lvl="1">
              <a:lnSpc>
                <a:spcPts val="5490"/>
              </a:lnSpc>
              <a:buFont typeface="Arial"/>
              <a:buChar char="•"/>
            </a:pPr>
            <a:r>
              <a:rPr lang="en-US" sz="3368">
                <a:solidFill>
                  <a:srgbClr val="1B1B1B"/>
                </a:solidFill>
                <a:latin typeface="Montserrat"/>
              </a:rPr>
              <a:t>Equipment Maintenance</a:t>
            </a:r>
          </a:p>
          <a:p>
            <a:pPr algn="just" marL="727259" indent="-363629" lvl="1">
              <a:lnSpc>
                <a:spcPts val="5490"/>
              </a:lnSpc>
              <a:buFont typeface="Arial"/>
              <a:buChar char="•"/>
            </a:pPr>
            <a:r>
              <a:rPr lang="en-US" sz="3368">
                <a:solidFill>
                  <a:srgbClr val="1B1B1B"/>
                </a:solidFill>
                <a:latin typeface="Montserrat"/>
              </a:rPr>
              <a:t>Physical Facilities Management</a:t>
            </a:r>
          </a:p>
          <a:p>
            <a:pPr algn="just" marL="727259" indent="-363629" lvl="1">
              <a:lnSpc>
                <a:spcPts val="5490"/>
              </a:lnSpc>
              <a:buFont typeface="Arial"/>
              <a:buChar char="•"/>
            </a:pPr>
            <a:r>
              <a:rPr lang="en-US" sz="3368">
                <a:solidFill>
                  <a:srgbClr val="1B1B1B"/>
                </a:solidFill>
                <a:latin typeface="Montserrat"/>
              </a:rPr>
              <a:t>Safety and Compliance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57110"/>
            <a:ext cx="18288000" cy="11292840"/>
          </a:xfrm>
          <a:custGeom>
            <a:avLst/>
            <a:gdLst/>
            <a:ahLst/>
            <a:cxnLst/>
            <a:rect r="r" b="b" t="t" l="l"/>
            <a:pathLst>
              <a:path h="11292840" w="18288000">
                <a:moveTo>
                  <a:pt x="0" y="0"/>
                </a:moveTo>
                <a:lnTo>
                  <a:pt x="18288000" y="0"/>
                </a:lnTo>
                <a:lnTo>
                  <a:pt x="18288000" y="11292840"/>
                </a:lnTo>
                <a:lnTo>
                  <a:pt x="0" y="11292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true" flipV="false" rot="0">
            <a:off x="-715660" y="6420584"/>
            <a:ext cx="8199910" cy="3966706"/>
          </a:xfrm>
          <a:custGeom>
            <a:avLst/>
            <a:gdLst/>
            <a:ahLst/>
            <a:cxnLst/>
            <a:rect r="r" b="b" t="t" l="l"/>
            <a:pathLst>
              <a:path h="3966706" w="8199910">
                <a:moveTo>
                  <a:pt x="8199909" y="0"/>
                </a:moveTo>
                <a:lnTo>
                  <a:pt x="0" y="0"/>
                </a:lnTo>
                <a:lnTo>
                  <a:pt x="0" y="3966707"/>
                </a:lnTo>
                <a:lnTo>
                  <a:pt x="8199909" y="3966707"/>
                </a:lnTo>
                <a:lnTo>
                  <a:pt x="81999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367902" y="1966635"/>
            <a:ext cx="3552527" cy="1047750"/>
          </a:xfrm>
          <a:prstGeom prst="rect">
            <a:avLst/>
          </a:prstGeom>
        </p:spPr>
        <p:txBody>
          <a:bodyPr anchor="t" rtlCol="false" tIns="0" lIns="0" bIns="0" rIns="0">
            <a:spAutoFit/>
          </a:bodyPr>
          <a:lstStyle/>
          <a:p>
            <a:pPr>
              <a:lnSpc>
                <a:spcPts val="8399"/>
              </a:lnSpc>
            </a:pPr>
            <a:r>
              <a:rPr lang="en-US" sz="6999">
                <a:solidFill>
                  <a:srgbClr val="1B1B1B"/>
                </a:solidFill>
                <a:latin typeface="Comic Sans"/>
              </a:rPr>
              <a:t>Benefits</a:t>
            </a:r>
          </a:p>
        </p:txBody>
      </p:sp>
      <p:sp>
        <p:nvSpPr>
          <p:cNvPr name="TextBox 8" id="8"/>
          <p:cNvSpPr txBox="true"/>
          <p:nvPr/>
        </p:nvSpPr>
        <p:spPr>
          <a:xfrm rot="0">
            <a:off x="3171796" y="3252948"/>
            <a:ext cx="11944408" cy="2854615"/>
          </a:xfrm>
          <a:prstGeom prst="rect">
            <a:avLst/>
          </a:prstGeom>
        </p:spPr>
        <p:txBody>
          <a:bodyPr anchor="t" rtlCol="false" tIns="0" lIns="0" bIns="0" rIns="0">
            <a:spAutoFit/>
          </a:bodyPr>
          <a:lstStyle/>
          <a:p>
            <a:pPr algn="just" marL="727259" indent="-363629" lvl="1">
              <a:lnSpc>
                <a:spcPts val="7814"/>
              </a:lnSpc>
              <a:buFont typeface="Arial"/>
              <a:buChar char="•"/>
            </a:pPr>
            <a:r>
              <a:rPr lang="en-US" sz="3368">
                <a:solidFill>
                  <a:srgbClr val="1B1B1B"/>
                </a:solidFill>
                <a:latin typeface="Montserrat"/>
              </a:rPr>
              <a:t>Improved Operational Efficiency</a:t>
            </a:r>
          </a:p>
          <a:p>
            <a:pPr algn="just" marL="727259" indent="-363629" lvl="1">
              <a:lnSpc>
                <a:spcPts val="7814"/>
              </a:lnSpc>
              <a:buFont typeface="Arial"/>
              <a:buChar char="•"/>
            </a:pPr>
            <a:r>
              <a:rPr lang="en-US" sz="3368">
                <a:solidFill>
                  <a:srgbClr val="1B1B1B"/>
                </a:solidFill>
                <a:latin typeface="Montserrat"/>
              </a:rPr>
              <a:t>Cost Savings</a:t>
            </a:r>
          </a:p>
          <a:p>
            <a:pPr algn="just" marL="727259" indent="-363629" lvl="1">
              <a:lnSpc>
                <a:spcPts val="7814"/>
              </a:lnSpc>
              <a:buFont typeface="Arial"/>
              <a:buChar char="•"/>
            </a:pPr>
            <a:r>
              <a:rPr lang="en-US" sz="3368">
                <a:solidFill>
                  <a:srgbClr val="1B1B1B"/>
                </a:solidFill>
                <a:latin typeface="Montserrat"/>
              </a:rPr>
              <a:t>Enhanced Safety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780"/>
            <a:ext cx="18288000" cy="9761220"/>
          </a:xfrm>
          <a:custGeom>
            <a:avLst/>
            <a:gdLst/>
            <a:ahLst/>
            <a:cxnLst/>
            <a:rect r="r" b="b" t="t" l="l"/>
            <a:pathLst>
              <a:path h="9761220" w="18288000">
                <a:moveTo>
                  <a:pt x="0" y="0"/>
                </a:moveTo>
                <a:lnTo>
                  <a:pt x="18288000" y="0"/>
                </a:lnTo>
                <a:lnTo>
                  <a:pt x="18288000" y="9761220"/>
                </a:lnTo>
                <a:lnTo>
                  <a:pt x="0" y="976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2270683" y="260271"/>
            <a:ext cx="2845113" cy="28451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86"/>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120"/>
                </a:lnSpc>
              </a:pPr>
            </a:p>
          </p:txBody>
        </p:sp>
      </p:grpSp>
      <p:sp>
        <p:nvSpPr>
          <p:cNvPr name="Freeform 9" id="9"/>
          <p:cNvSpPr/>
          <p:nvPr/>
        </p:nvSpPr>
        <p:spPr>
          <a:xfrm flipH="true" flipV="false" rot="-774267">
            <a:off x="1120349" y="1113861"/>
            <a:ext cx="5466727" cy="1769853"/>
          </a:xfrm>
          <a:custGeom>
            <a:avLst/>
            <a:gdLst/>
            <a:ahLst/>
            <a:cxnLst/>
            <a:rect r="r" b="b" t="t" l="l"/>
            <a:pathLst>
              <a:path h="1769853" w="5466727">
                <a:moveTo>
                  <a:pt x="5466726" y="0"/>
                </a:moveTo>
                <a:lnTo>
                  <a:pt x="0" y="0"/>
                </a:lnTo>
                <a:lnTo>
                  <a:pt x="0" y="1769853"/>
                </a:lnTo>
                <a:lnTo>
                  <a:pt x="5466726" y="1769853"/>
                </a:lnTo>
                <a:lnTo>
                  <a:pt x="54667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61074">
            <a:off x="15724433" y="6100434"/>
            <a:ext cx="3700343" cy="5421747"/>
          </a:xfrm>
          <a:custGeom>
            <a:avLst/>
            <a:gdLst/>
            <a:ahLst/>
            <a:cxnLst/>
            <a:rect r="r" b="b" t="t" l="l"/>
            <a:pathLst>
              <a:path h="5421747" w="3700343">
                <a:moveTo>
                  <a:pt x="0" y="0"/>
                </a:moveTo>
                <a:lnTo>
                  <a:pt x="3700343" y="0"/>
                </a:lnTo>
                <a:lnTo>
                  <a:pt x="3700343" y="5421747"/>
                </a:lnTo>
                <a:lnTo>
                  <a:pt x="0" y="54217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61074">
            <a:off x="13655582" y="8590354"/>
            <a:ext cx="2315922" cy="3393292"/>
          </a:xfrm>
          <a:custGeom>
            <a:avLst/>
            <a:gdLst/>
            <a:ahLst/>
            <a:cxnLst/>
            <a:rect r="r" b="b" t="t" l="l"/>
            <a:pathLst>
              <a:path h="3393292" w="2315922">
                <a:moveTo>
                  <a:pt x="0" y="0"/>
                </a:moveTo>
                <a:lnTo>
                  <a:pt x="2315922" y="0"/>
                </a:lnTo>
                <a:lnTo>
                  <a:pt x="2315922" y="3393292"/>
                </a:lnTo>
                <a:lnTo>
                  <a:pt x="0" y="3393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426213" y="8293494"/>
            <a:ext cx="7315200" cy="2606871"/>
          </a:xfrm>
          <a:custGeom>
            <a:avLst/>
            <a:gdLst/>
            <a:ahLst/>
            <a:cxnLst/>
            <a:rect r="r" b="b" t="t" l="l"/>
            <a:pathLst>
              <a:path h="2606871" w="7315200">
                <a:moveTo>
                  <a:pt x="0" y="0"/>
                </a:moveTo>
                <a:lnTo>
                  <a:pt x="7315200" y="0"/>
                </a:lnTo>
                <a:lnTo>
                  <a:pt x="7315200" y="2606871"/>
                </a:lnTo>
                <a:lnTo>
                  <a:pt x="0" y="2606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3860779">
            <a:off x="-214007" y="5927151"/>
            <a:ext cx="3477046" cy="4366777"/>
          </a:xfrm>
          <a:custGeom>
            <a:avLst/>
            <a:gdLst/>
            <a:ahLst/>
            <a:cxnLst/>
            <a:rect r="r" b="b" t="t" l="l"/>
            <a:pathLst>
              <a:path h="4366777" w="3477046">
                <a:moveTo>
                  <a:pt x="0" y="0"/>
                </a:moveTo>
                <a:lnTo>
                  <a:pt x="3477046" y="0"/>
                </a:lnTo>
                <a:lnTo>
                  <a:pt x="3477046" y="4366777"/>
                </a:lnTo>
                <a:lnTo>
                  <a:pt x="0" y="4366777"/>
                </a:lnTo>
                <a:lnTo>
                  <a:pt x="0" y="0"/>
                </a:lnTo>
                <a:close/>
              </a:path>
            </a:pathLst>
          </a:custGeom>
          <a:blipFill>
            <a:blip r:embed="rId11"/>
            <a:stretch>
              <a:fillRect l="0" t="0" r="0" b="0"/>
            </a:stretch>
          </a:blipFill>
        </p:spPr>
      </p:sp>
      <p:sp>
        <p:nvSpPr>
          <p:cNvPr name="TextBox 14" id="14"/>
          <p:cNvSpPr txBox="true"/>
          <p:nvPr/>
        </p:nvSpPr>
        <p:spPr>
          <a:xfrm rot="0">
            <a:off x="3351378" y="2753160"/>
            <a:ext cx="11585245" cy="4267200"/>
          </a:xfrm>
          <a:prstGeom prst="rect">
            <a:avLst/>
          </a:prstGeom>
        </p:spPr>
        <p:txBody>
          <a:bodyPr anchor="t" rtlCol="false" tIns="0" lIns="0" bIns="0" rIns="0">
            <a:spAutoFit/>
          </a:bodyPr>
          <a:lstStyle/>
          <a:p>
            <a:pPr algn="ctr">
              <a:lnSpc>
                <a:spcPts val="11178"/>
              </a:lnSpc>
            </a:pPr>
            <a:r>
              <a:rPr lang="en-US" sz="9315">
                <a:solidFill>
                  <a:srgbClr val="000000"/>
                </a:solidFill>
                <a:latin typeface="More Sugar"/>
              </a:rPr>
              <a:t>S.E.D</a:t>
            </a:r>
          </a:p>
          <a:p>
            <a:pPr algn="ctr">
              <a:lnSpc>
                <a:spcPts val="11178"/>
              </a:lnSpc>
            </a:pPr>
            <a:r>
              <a:rPr lang="en-US" sz="9315">
                <a:solidFill>
                  <a:srgbClr val="000000"/>
                </a:solidFill>
                <a:latin typeface="More Sugar"/>
              </a:rPr>
              <a:t>System Environment</a:t>
            </a:r>
          </a:p>
          <a:p>
            <a:pPr algn="ctr">
              <a:lnSpc>
                <a:spcPts val="11178"/>
              </a:lnSpc>
            </a:pPr>
            <a:r>
              <a:rPr lang="en-US" sz="9315">
                <a:solidFill>
                  <a:srgbClr val="000000"/>
                </a:solidFill>
                <a:latin typeface="More Sugar"/>
              </a:rPr>
              <a:t>Development </a:t>
            </a:r>
          </a:p>
        </p:txBody>
      </p:sp>
      <p:sp>
        <p:nvSpPr>
          <p:cNvPr name="Freeform 15" id="15"/>
          <p:cNvSpPr/>
          <p:nvPr/>
        </p:nvSpPr>
        <p:spPr>
          <a:xfrm flipH="false" flipV="false" rot="2299769">
            <a:off x="-1418362" y="5239398"/>
            <a:ext cx="3378647" cy="4243199"/>
          </a:xfrm>
          <a:custGeom>
            <a:avLst/>
            <a:gdLst/>
            <a:ahLst/>
            <a:cxnLst/>
            <a:rect r="r" b="b" t="t" l="l"/>
            <a:pathLst>
              <a:path h="4243199" w="3378647">
                <a:moveTo>
                  <a:pt x="0" y="0"/>
                </a:moveTo>
                <a:lnTo>
                  <a:pt x="3378647" y="0"/>
                </a:lnTo>
                <a:lnTo>
                  <a:pt x="3378647" y="4243199"/>
                </a:lnTo>
                <a:lnTo>
                  <a:pt x="0" y="4243199"/>
                </a:lnTo>
                <a:lnTo>
                  <a:pt x="0" y="0"/>
                </a:lnTo>
                <a:close/>
              </a:path>
            </a:pathLst>
          </a:custGeom>
          <a:blipFill>
            <a:blip r:embed="rId11"/>
            <a:stretch>
              <a:fillRect l="0" t="0" r="0" b="0"/>
            </a:stretch>
          </a:blipFill>
        </p:spPr>
      </p:sp>
      <p:sp>
        <p:nvSpPr>
          <p:cNvPr name="Freeform 16" id="16"/>
          <p:cNvSpPr/>
          <p:nvPr/>
        </p:nvSpPr>
        <p:spPr>
          <a:xfrm flipH="false" flipV="false" rot="4385234">
            <a:off x="4428374" y="8607541"/>
            <a:ext cx="2333730" cy="2930901"/>
          </a:xfrm>
          <a:custGeom>
            <a:avLst/>
            <a:gdLst/>
            <a:ahLst/>
            <a:cxnLst/>
            <a:rect r="r" b="b" t="t" l="l"/>
            <a:pathLst>
              <a:path h="2930901" w="2333730">
                <a:moveTo>
                  <a:pt x="0" y="0"/>
                </a:moveTo>
                <a:lnTo>
                  <a:pt x="2333730" y="0"/>
                </a:lnTo>
                <a:lnTo>
                  <a:pt x="2333730" y="2930901"/>
                </a:lnTo>
                <a:lnTo>
                  <a:pt x="0" y="2930901"/>
                </a:lnTo>
                <a:lnTo>
                  <a:pt x="0" y="0"/>
                </a:lnTo>
                <a:close/>
              </a:path>
            </a:pathLst>
          </a:custGeom>
          <a:blipFill>
            <a:blip r:embed="rId11"/>
            <a:stretch>
              <a:fillRect l="0" t="0" r="0" b="0"/>
            </a:stretch>
          </a:blipFill>
        </p:spPr>
      </p:sp>
      <p:sp>
        <p:nvSpPr>
          <p:cNvPr name="Freeform 17" id="17"/>
          <p:cNvSpPr/>
          <p:nvPr/>
        </p:nvSpPr>
        <p:spPr>
          <a:xfrm flipH="false" flipV="false" rot="3000480">
            <a:off x="2686847" y="7104600"/>
            <a:ext cx="2333730" cy="2930901"/>
          </a:xfrm>
          <a:custGeom>
            <a:avLst/>
            <a:gdLst/>
            <a:ahLst/>
            <a:cxnLst/>
            <a:rect r="r" b="b" t="t" l="l"/>
            <a:pathLst>
              <a:path h="2930901" w="2333730">
                <a:moveTo>
                  <a:pt x="0" y="0"/>
                </a:moveTo>
                <a:lnTo>
                  <a:pt x="2333730" y="0"/>
                </a:lnTo>
                <a:lnTo>
                  <a:pt x="2333730" y="2930901"/>
                </a:lnTo>
                <a:lnTo>
                  <a:pt x="0" y="2930901"/>
                </a:lnTo>
                <a:lnTo>
                  <a:pt x="0" y="0"/>
                </a:lnTo>
                <a:close/>
              </a:path>
            </a:pathLst>
          </a:custGeom>
          <a:blipFill>
            <a:blip r:embed="rId11"/>
            <a:stretch>
              <a:fillRect l="0" t="0" r="0" b="0"/>
            </a:stretch>
          </a:blipFill>
        </p:spPr>
      </p:sp>
      <p:sp>
        <p:nvSpPr>
          <p:cNvPr name="Freeform 18" id="18"/>
          <p:cNvSpPr/>
          <p:nvPr/>
        </p:nvSpPr>
        <p:spPr>
          <a:xfrm flipH="false" flipV="false" rot="0">
            <a:off x="764892" y="8293494"/>
            <a:ext cx="7315200" cy="3005882"/>
          </a:xfrm>
          <a:custGeom>
            <a:avLst/>
            <a:gdLst/>
            <a:ahLst/>
            <a:cxnLst/>
            <a:rect r="r" b="b" t="t" l="l"/>
            <a:pathLst>
              <a:path h="3005882" w="7315200">
                <a:moveTo>
                  <a:pt x="0" y="0"/>
                </a:moveTo>
                <a:lnTo>
                  <a:pt x="7315200" y="0"/>
                </a:lnTo>
                <a:lnTo>
                  <a:pt x="7315200" y="3005882"/>
                </a:lnTo>
                <a:lnTo>
                  <a:pt x="0" y="30058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502204">
            <a:off x="-2787894" y="7824921"/>
            <a:ext cx="8624820" cy="3544017"/>
          </a:xfrm>
          <a:custGeom>
            <a:avLst/>
            <a:gdLst/>
            <a:ahLst/>
            <a:cxnLst/>
            <a:rect r="r" b="b" t="t" l="l"/>
            <a:pathLst>
              <a:path h="3544017" w="8624820">
                <a:moveTo>
                  <a:pt x="0" y="0"/>
                </a:moveTo>
                <a:lnTo>
                  <a:pt x="8624820" y="0"/>
                </a:lnTo>
                <a:lnTo>
                  <a:pt x="8624820" y="3544017"/>
                </a:lnTo>
                <a:lnTo>
                  <a:pt x="0" y="35440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3934937"/>
            <a:ext cx="18288000" cy="6357967"/>
          </a:xfrm>
          <a:custGeom>
            <a:avLst/>
            <a:gdLst/>
            <a:ahLst/>
            <a:cxnLst/>
            <a:rect r="r" b="b" t="t" l="l"/>
            <a:pathLst>
              <a:path h="6357967" w="18288000">
                <a:moveTo>
                  <a:pt x="0" y="0"/>
                </a:moveTo>
                <a:lnTo>
                  <a:pt x="18288000" y="0"/>
                </a:lnTo>
                <a:lnTo>
                  <a:pt x="18288000" y="6357967"/>
                </a:lnTo>
                <a:lnTo>
                  <a:pt x="0" y="6357967"/>
                </a:lnTo>
                <a:lnTo>
                  <a:pt x="0" y="0"/>
                </a:lnTo>
                <a:close/>
              </a:path>
            </a:pathLst>
          </a:custGeom>
          <a:blipFill>
            <a:blip r:embed="rId2">
              <a:extLst>
                <a:ext uri="{96DAC541-7B7A-43D3-8B79-37D633B846F1}">
                  <asvg:svgBlip xmlns:asvg="http://schemas.microsoft.com/office/drawing/2016/SVG/main" r:embed="rId3"/>
                </a:ext>
              </a:extLst>
            </a:blip>
            <a:stretch>
              <a:fillRect l="0" t="0" r="0" b="-79055"/>
            </a:stretch>
          </a:blipFill>
        </p:spPr>
      </p:sp>
      <p:grpSp>
        <p:nvGrpSpPr>
          <p:cNvPr name="Group 3" id="3"/>
          <p:cNvGrpSpPr/>
          <p:nvPr/>
        </p:nvGrpSpPr>
        <p:grpSpPr>
          <a:xfrm rot="0">
            <a:off x="1028700"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true" flipV="false" rot="300184">
            <a:off x="-1352385" y="6983027"/>
            <a:ext cx="6386730" cy="4550545"/>
          </a:xfrm>
          <a:custGeom>
            <a:avLst/>
            <a:gdLst/>
            <a:ahLst/>
            <a:cxnLst/>
            <a:rect r="r" b="b" t="t" l="l"/>
            <a:pathLst>
              <a:path h="4550545" w="6386730">
                <a:moveTo>
                  <a:pt x="6386731" y="0"/>
                </a:moveTo>
                <a:lnTo>
                  <a:pt x="0" y="0"/>
                </a:lnTo>
                <a:lnTo>
                  <a:pt x="0" y="4550546"/>
                </a:lnTo>
                <a:lnTo>
                  <a:pt x="6386731" y="4550546"/>
                </a:lnTo>
                <a:lnTo>
                  <a:pt x="638673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62557">
            <a:off x="16661943" y="-263012"/>
            <a:ext cx="1850251" cy="1850251"/>
          </a:xfrm>
          <a:custGeom>
            <a:avLst/>
            <a:gdLst/>
            <a:ahLst/>
            <a:cxnLst/>
            <a:rect r="r" b="b" t="t" l="l"/>
            <a:pathLst>
              <a:path h="1850251" w="1850251">
                <a:moveTo>
                  <a:pt x="0" y="0"/>
                </a:moveTo>
                <a:lnTo>
                  <a:pt x="1850251" y="0"/>
                </a:lnTo>
                <a:lnTo>
                  <a:pt x="1850251" y="1850251"/>
                </a:lnTo>
                <a:lnTo>
                  <a:pt x="0" y="18502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003675" y="1689075"/>
            <a:ext cx="1166786" cy="848837"/>
          </a:xfrm>
          <a:custGeom>
            <a:avLst/>
            <a:gdLst/>
            <a:ahLst/>
            <a:cxnLst/>
            <a:rect r="r" b="b" t="t" l="l"/>
            <a:pathLst>
              <a:path h="848837" w="1166786">
                <a:moveTo>
                  <a:pt x="0" y="0"/>
                </a:moveTo>
                <a:lnTo>
                  <a:pt x="1166786" y="0"/>
                </a:lnTo>
                <a:lnTo>
                  <a:pt x="1166786" y="848837"/>
                </a:lnTo>
                <a:lnTo>
                  <a:pt x="0" y="8488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997892" y="1581681"/>
            <a:ext cx="12329160" cy="1139825"/>
          </a:xfrm>
          <a:prstGeom prst="rect">
            <a:avLst/>
          </a:prstGeom>
        </p:spPr>
        <p:txBody>
          <a:bodyPr anchor="t" rtlCol="false" tIns="0" lIns="0" bIns="0" rIns="0">
            <a:spAutoFit/>
          </a:bodyPr>
          <a:lstStyle/>
          <a:p>
            <a:pPr algn="ctr">
              <a:lnSpc>
                <a:spcPts val="8800"/>
              </a:lnSpc>
            </a:pPr>
            <a:r>
              <a:rPr lang="en-US" sz="8000">
                <a:solidFill>
                  <a:srgbClr val="000000"/>
                </a:solidFill>
                <a:latin typeface="Comic Sans"/>
              </a:rPr>
              <a:t>Defination</a:t>
            </a:r>
          </a:p>
        </p:txBody>
      </p:sp>
      <p:sp>
        <p:nvSpPr>
          <p:cNvPr name="TextBox 10" id="10"/>
          <p:cNvSpPr txBox="true"/>
          <p:nvPr/>
        </p:nvSpPr>
        <p:spPr>
          <a:xfrm rot="0">
            <a:off x="2623469" y="3395646"/>
            <a:ext cx="13078005" cy="3457608"/>
          </a:xfrm>
          <a:prstGeom prst="rect">
            <a:avLst/>
          </a:prstGeom>
        </p:spPr>
        <p:txBody>
          <a:bodyPr anchor="t" rtlCol="false" tIns="0" lIns="0" bIns="0" rIns="0">
            <a:spAutoFit/>
          </a:bodyPr>
          <a:lstStyle/>
          <a:p>
            <a:pPr algn="just">
              <a:lnSpc>
                <a:spcPts val="4565"/>
              </a:lnSpc>
            </a:pPr>
            <a:r>
              <a:rPr lang="en-US" sz="3512">
                <a:solidFill>
                  <a:srgbClr val="1B1B1B"/>
                </a:solidFill>
                <a:latin typeface="Montserrat"/>
              </a:rPr>
              <a:t>System Environment Development involves implementing proactive measures to mitigate risks associated with natural disasters, accidents, and equipment malfunctions. It encompasses regular checks and maintenance of critical components such as windows, air conditioning, and power systems.</a:t>
            </a:r>
          </a:p>
        </p:txBody>
      </p:sp>
      <p:sp>
        <p:nvSpPr>
          <p:cNvPr name="Freeform 11" id="11"/>
          <p:cNvSpPr/>
          <p:nvPr/>
        </p:nvSpPr>
        <p:spPr>
          <a:xfrm flipH="true" flipV="false" rot="-2607467">
            <a:off x="2027238" y="8285971"/>
            <a:ext cx="6386730" cy="4550545"/>
          </a:xfrm>
          <a:custGeom>
            <a:avLst/>
            <a:gdLst/>
            <a:ahLst/>
            <a:cxnLst/>
            <a:rect r="r" b="b" t="t" l="l"/>
            <a:pathLst>
              <a:path h="4550545" w="6386730">
                <a:moveTo>
                  <a:pt x="6386730" y="0"/>
                </a:moveTo>
                <a:lnTo>
                  <a:pt x="0" y="0"/>
                </a:lnTo>
                <a:lnTo>
                  <a:pt x="0" y="4550546"/>
                </a:lnTo>
                <a:lnTo>
                  <a:pt x="6386730" y="4550546"/>
                </a:lnTo>
                <a:lnTo>
                  <a:pt x="638673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4475502">
            <a:off x="14393703" y="5845006"/>
            <a:ext cx="6386730" cy="4550545"/>
          </a:xfrm>
          <a:custGeom>
            <a:avLst/>
            <a:gdLst/>
            <a:ahLst/>
            <a:cxnLst/>
            <a:rect r="r" b="b" t="t" l="l"/>
            <a:pathLst>
              <a:path h="4550545" w="6386730">
                <a:moveTo>
                  <a:pt x="6386731" y="0"/>
                </a:moveTo>
                <a:lnTo>
                  <a:pt x="0" y="0"/>
                </a:lnTo>
                <a:lnTo>
                  <a:pt x="0" y="4550545"/>
                </a:lnTo>
                <a:lnTo>
                  <a:pt x="6386731" y="4550545"/>
                </a:lnTo>
                <a:lnTo>
                  <a:pt x="638673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6285"/>
            <a:ext cx="18288000" cy="10789920"/>
          </a:xfrm>
          <a:custGeom>
            <a:avLst/>
            <a:gdLst/>
            <a:ahLst/>
            <a:cxnLst/>
            <a:rect r="r" b="b" t="t" l="l"/>
            <a:pathLst>
              <a:path h="10789920" w="18288000">
                <a:moveTo>
                  <a:pt x="0" y="0"/>
                </a:moveTo>
                <a:lnTo>
                  <a:pt x="18288000" y="0"/>
                </a:lnTo>
                <a:lnTo>
                  <a:pt x="18288000" y="10789920"/>
                </a:lnTo>
                <a:lnTo>
                  <a:pt x="0" y="10789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216740">
            <a:off x="15669140" y="6979225"/>
            <a:ext cx="4881060" cy="3965861"/>
          </a:xfrm>
          <a:custGeom>
            <a:avLst/>
            <a:gdLst/>
            <a:ahLst/>
            <a:cxnLst/>
            <a:rect r="r" b="b" t="t" l="l"/>
            <a:pathLst>
              <a:path h="3965861" w="4881060">
                <a:moveTo>
                  <a:pt x="0" y="0"/>
                </a:moveTo>
                <a:lnTo>
                  <a:pt x="4881060" y="0"/>
                </a:lnTo>
                <a:lnTo>
                  <a:pt x="4881060" y="3965860"/>
                </a:lnTo>
                <a:lnTo>
                  <a:pt x="0" y="3965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3561028" y="8412246"/>
            <a:ext cx="5599497" cy="3156717"/>
          </a:xfrm>
          <a:custGeom>
            <a:avLst/>
            <a:gdLst/>
            <a:ahLst/>
            <a:cxnLst/>
            <a:rect r="r" b="b" t="t" l="l"/>
            <a:pathLst>
              <a:path h="3156717" w="5599497">
                <a:moveTo>
                  <a:pt x="5599497" y="0"/>
                </a:moveTo>
                <a:lnTo>
                  <a:pt x="0" y="0"/>
                </a:lnTo>
                <a:lnTo>
                  <a:pt x="0" y="3156717"/>
                </a:lnTo>
                <a:lnTo>
                  <a:pt x="5599497" y="3156717"/>
                </a:lnTo>
                <a:lnTo>
                  <a:pt x="55994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657392" y="1621009"/>
            <a:ext cx="6973215" cy="1065276"/>
          </a:xfrm>
          <a:prstGeom prst="rect">
            <a:avLst/>
          </a:prstGeom>
        </p:spPr>
        <p:txBody>
          <a:bodyPr anchor="t" rtlCol="false" tIns="0" lIns="0" bIns="0" rIns="0">
            <a:spAutoFit/>
          </a:bodyPr>
          <a:lstStyle/>
          <a:p>
            <a:pPr algn="ctr">
              <a:lnSpc>
                <a:spcPts val="8352"/>
              </a:lnSpc>
              <a:spcBef>
                <a:spcPct val="0"/>
              </a:spcBef>
            </a:pPr>
            <a:r>
              <a:rPr lang="en-US" sz="7200">
                <a:solidFill>
                  <a:srgbClr val="000000"/>
                </a:solidFill>
                <a:latin typeface="Comic Sans"/>
              </a:rPr>
              <a:t>Importance</a:t>
            </a:r>
          </a:p>
        </p:txBody>
      </p:sp>
      <p:sp>
        <p:nvSpPr>
          <p:cNvPr name="TextBox 9" id="9"/>
          <p:cNvSpPr txBox="true"/>
          <p:nvPr/>
        </p:nvSpPr>
        <p:spPr>
          <a:xfrm rot="0">
            <a:off x="2028212" y="5105400"/>
            <a:ext cx="5010299" cy="396240"/>
          </a:xfrm>
          <a:prstGeom prst="rect">
            <a:avLst/>
          </a:prstGeom>
        </p:spPr>
        <p:txBody>
          <a:bodyPr anchor="t" rtlCol="false" tIns="0" lIns="0" bIns="0" rIns="0">
            <a:spAutoFit/>
          </a:bodyPr>
          <a:lstStyle/>
          <a:p>
            <a:pPr algn="ctr" marL="0" indent="0" lvl="0">
              <a:lnSpc>
                <a:spcPts val="3359"/>
              </a:lnSpc>
            </a:pPr>
          </a:p>
        </p:txBody>
      </p:sp>
      <p:sp>
        <p:nvSpPr>
          <p:cNvPr name="TextBox 10" id="10"/>
          <p:cNvSpPr txBox="true"/>
          <p:nvPr/>
        </p:nvSpPr>
        <p:spPr>
          <a:xfrm rot="0">
            <a:off x="11055879" y="5105400"/>
            <a:ext cx="5010299" cy="396240"/>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Montserrat Medium"/>
              </a:rPr>
              <a:t>.</a:t>
            </a:r>
          </a:p>
        </p:txBody>
      </p:sp>
      <p:sp>
        <p:nvSpPr>
          <p:cNvPr name="TextBox 11" id="11"/>
          <p:cNvSpPr txBox="true"/>
          <p:nvPr/>
        </p:nvSpPr>
        <p:spPr>
          <a:xfrm rot="0">
            <a:off x="2028212" y="3131258"/>
            <a:ext cx="14037965" cy="2347493"/>
          </a:xfrm>
          <a:prstGeom prst="rect">
            <a:avLst/>
          </a:prstGeom>
        </p:spPr>
        <p:txBody>
          <a:bodyPr anchor="t" rtlCol="false" tIns="0" lIns="0" bIns="0" rIns="0">
            <a:spAutoFit/>
          </a:bodyPr>
          <a:lstStyle/>
          <a:p>
            <a:pPr algn="just">
              <a:lnSpc>
                <a:spcPts val="4685"/>
              </a:lnSpc>
            </a:pPr>
            <a:r>
              <a:rPr lang="en-US" sz="3604">
                <a:solidFill>
                  <a:srgbClr val="1B1B1B"/>
                </a:solidFill>
                <a:latin typeface="Montserrat"/>
              </a:rPr>
              <a:t>System Environment Development is vital for safeguarding against disruptions that can affect operational continuity. In real-world scenarios, its importance is evident in various ways:</a:t>
            </a:r>
          </a:p>
        </p:txBody>
      </p:sp>
      <p:sp>
        <p:nvSpPr>
          <p:cNvPr name="TextBox 12" id="12"/>
          <p:cNvSpPr txBox="true"/>
          <p:nvPr/>
        </p:nvSpPr>
        <p:spPr>
          <a:xfrm rot="0">
            <a:off x="3340811" y="5444490"/>
            <a:ext cx="5372844"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Mitigating Natural Disasters</a:t>
            </a:r>
          </a:p>
        </p:txBody>
      </p:sp>
      <p:sp>
        <p:nvSpPr>
          <p:cNvPr name="TextBox 13" id="13"/>
          <p:cNvSpPr txBox="true"/>
          <p:nvPr/>
        </p:nvSpPr>
        <p:spPr>
          <a:xfrm rot="0">
            <a:off x="3340811" y="5990247"/>
            <a:ext cx="5937647"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Preventing Equipment Failures</a:t>
            </a:r>
          </a:p>
        </p:txBody>
      </p:sp>
      <p:sp>
        <p:nvSpPr>
          <p:cNvPr name="TextBox 14" id="14"/>
          <p:cNvSpPr txBox="true"/>
          <p:nvPr/>
        </p:nvSpPr>
        <p:spPr>
          <a:xfrm rot="0">
            <a:off x="3340811" y="6540155"/>
            <a:ext cx="3713262"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Enhancing Security</a:t>
            </a:r>
          </a:p>
        </p:txBody>
      </p:sp>
      <p:sp>
        <p:nvSpPr>
          <p:cNvPr name="Freeform 15" id="15"/>
          <p:cNvSpPr/>
          <p:nvPr/>
        </p:nvSpPr>
        <p:spPr>
          <a:xfrm flipH="true" flipV="false" rot="0">
            <a:off x="-2258687" y="7540687"/>
            <a:ext cx="5599497" cy="3156717"/>
          </a:xfrm>
          <a:custGeom>
            <a:avLst/>
            <a:gdLst/>
            <a:ahLst/>
            <a:cxnLst/>
            <a:rect r="r" b="b" t="t" l="l"/>
            <a:pathLst>
              <a:path h="3156717" w="5599497">
                <a:moveTo>
                  <a:pt x="5599498" y="0"/>
                </a:moveTo>
                <a:lnTo>
                  <a:pt x="0" y="0"/>
                </a:lnTo>
                <a:lnTo>
                  <a:pt x="0" y="3156717"/>
                </a:lnTo>
                <a:lnTo>
                  <a:pt x="5599498" y="3156717"/>
                </a:lnTo>
                <a:lnTo>
                  <a:pt x="559949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216740">
            <a:off x="-2440530" y="8562073"/>
            <a:ext cx="4881060" cy="3965861"/>
          </a:xfrm>
          <a:custGeom>
            <a:avLst/>
            <a:gdLst/>
            <a:ahLst/>
            <a:cxnLst/>
            <a:rect r="r" b="b" t="t" l="l"/>
            <a:pathLst>
              <a:path h="3965861" w="4881060">
                <a:moveTo>
                  <a:pt x="0" y="0"/>
                </a:moveTo>
                <a:lnTo>
                  <a:pt x="4881060" y="0"/>
                </a:lnTo>
                <a:lnTo>
                  <a:pt x="4881060" y="3965861"/>
                </a:lnTo>
                <a:lnTo>
                  <a:pt x="0" y="3965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6134070"/>
            <a:chOff x="0" y="0"/>
            <a:chExt cx="4274726" cy="1615557"/>
          </a:xfrm>
        </p:grpSpPr>
        <p:sp>
          <p:nvSpPr>
            <p:cNvPr name="Freeform 4" id="4"/>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10604" y="3226423"/>
            <a:ext cx="14855003" cy="5244018"/>
          </a:xfrm>
          <a:prstGeom prst="rect">
            <a:avLst/>
          </a:prstGeom>
        </p:spPr>
        <p:txBody>
          <a:bodyPr anchor="t" rtlCol="false" tIns="0" lIns="0" bIns="0" rIns="0">
            <a:spAutoFit/>
          </a:bodyPr>
          <a:lstStyle/>
          <a:p>
            <a:pPr marL="1014727" indent="-507364" lvl="1">
              <a:lnSpc>
                <a:spcPts val="6579"/>
              </a:lnSpc>
              <a:buFont typeface="Arial"/>
              <a:buChar char="•"/>
            </a:pPr>
            <a:r>
              <a:rPr lang="en-US" sz="4699">
                <a:solidFill>
                  <a:srgbClr val="000000"/>
                </a:solidFill>
                <a:latin typeface="Quicksand 1 Bold"/>
              </a:rPr>
              <a:t>Aligns IT systems operation with service provision</a:t>
            </a:r>
          </a:p>
          <a:p>
            <a:pPr marL="1014727" indent="-507364" lvl="1">
              <a:lnSpc>
                <a:spcPts val="6579"/>
              </a:lnSpc>
              <a:buFont typeface="Arial"/>
              <a:buChar char="•"/>
            </a:pPr>
            <a:r>
              <a:rPr lang="en-US" sz="4699">
                <a:solidFill>
                  <a:srgbClr val="000000"/>
                </a:solidFill>
                <a:latin typeface="Quicksand 1 Bold"/>
              </a:rPr>
              <a:t>Aims for stable and efficient IT operations</a:t>
            </a:r>
          </a:p>
          <a:p>
            <a:pPr marL="1014727" indent="-507364" lvl="1">
              <a:lnSpc>
                <a:spcPts val="6579"/>
              </a:lnSpc>
              <a:buFont typeface="Arial"/>
              <a:buChar char="•"/>
            </a:pPr>
            <a:r>
              <a:rPr lang="en-US" sz="4699">
                <a:solidFill>
                  <a:srgbClr val="000000"/>
                </a:solidFill>
                <a:latin typeface="Quicksand 1 Bold"/>
              </a:rPr>
              <a:t>Facilitates effective service delivery</a:t>
            </a:r>
          </a:p>
          <a:p>
            <a:pPr marL="1014727" indent="-507364" lvl="1">
              <a:lnSpc>
                <a:spcPts val="6579"/>
              </a:lnSpc>
              <a:buFont typeface="Arial"/>
              <a:buChar char="•"/>
            </a:pPr>
            <a:r>
              <a:rPr lang="en-US" sz="4699">
                <a:solidFill>
                  <a:srgbClr val="000000"/>
                </a:solidFill>
                <a:latin typeface="Quicksand 1 Bold"/>
              </a:rPr>
              <a:t>Essential for consistent service quality</a:t>
            </a:r>
          </a:p>
          <a:p>
            <a:pPr>
              <a:lnSpc>
                <a:spcPts val="4389"/>
              </a:lnSpc>
            </a:pPr>
          </a:p>
          <a:p>
            <a:pPr marL="0" indent="0" lvl="0">
              <a:lnSpc>
                <a:spcPts val="4389"/>
              </a:lnSpc>
              <a:spcBef>
                <a:spcPct val="0"/>
              </a:spcBef>
            </a:pP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825273" y="7695509"/>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749730" y="1620202"/>
            <a:ext cx="1492457" cy="1824114"/>
          </a:xfrm>
          <a:custGeom>
            <a:avLst/>
            <a:gdLst/>
            <a:ahLst/>
            <a:cxnLst/>
            <a:rect r="r" b="b" t="t" l="l"/>
            <a:pathLst>
              <a:path h="1824114" w="1492457">
                <a:moveTo>
                  <a:pt x="0" y="0"/>
                </a:moveTo>
                <a:lnTo>
                  <a:pt x="1492457" y="0"/>
                </a:lnTo>
                <a:lnTo>
                  <a:pt x="1492457" y="1824115"/>
                </a:lnTo>
                <a:lnTo>
                  <a:pt x="0" y="1824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30060" y="1230247"/>
            <a:ext cx="17027879" cy="1085215"/>
          </a:xfrm>
          <a:prstGeom prst="rect">
            <a:avLst/>
          </a:prstGeom>
        </p:spPr>
        <p:txBody>
          <a:bodyPr anchor="t" rtlCol="false" tIns="0" lIns="0" bIns="0" rIns="0">
            <a:spAutoFit/>
          </a:bodyPr>
          <a:lstStyle/>
          <a:p>
            <a:pPr algn="ctr">
              <a:lnSpc>
                <a:spcPts val="8959"/>
              </a:lnSpc>
            </a:pPr>
            <a:r>
              <a:rPr lang="en-US" sz="6399">
                <a:solidFill>
                  <a:srgbClr val="000000"/>
                </a:solidFill>
                <a:latin typeface="Paytone One Bold"/>
              </a:rPr>
              <a:t>IT Service Management (ITSM)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6285"/>
            <a:ext cx="18288000" cy="10789920"/>
          </a:xfrm>
          <a:custGeom>
            <a:avLst/>
            <a:gdLst/>
            <a:ahLst/>
            <a:cxnLst/>
            <a:rect r="r" b="b" t="t" l="l"/>
            <a:pathLst>
              <a:path h="10789920" w="18288000">
                <a:moveTo>
                  <a:pt x="0" y="0"/>
                </a:moveTo>
                <a:lnTo>
                  <a:pt x="18288000" y="0"/>
                </a:lnTo>
                <a:lnTo>
                  <a:pt x="18288000" y="10789920"/>
                </a:lnTo>
                <a:lnTo>
                  <a:pt x="0" y="10789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669803"/>
            <a:ext cx="4978818" cy="5821708"/>
            <a:chOff x="0" y="0"/>
            <a:chExt cx="1311294" cy="1533289"/>
          </a:xfrm>
        </p:grpSpPr>
        <p:sp>
          <p:nvSpPr>
            <p:cNvPr name="Freeform 4" id="4"/>
            <p:cNvSpPr/>
            <p:nvPr/>
          </p:nvSpPr>
          <p:spPr>
            <a:xfrm flipH="false" flipV="false" rot="0">
              <a:off x="0" y="0"/>
              <a:ext cx="1311294" cy="1533289"/>
            </a:xfrm>
            <a:custGeom>
              <a:avLst/>
              <a:gdLst/>
              <a:ahLst/>
              <a:cxnLst/>
              <a:rect r="r" b="b" t="t" l="l"/>
              <a:pathLst>
                <a:path h="1533289" w="1311294">
                  <a:moveTo>
                    <a:pt x="51314" y="0"/>
                  </a:moveTo>
                  <a:lnTo>
                    <a:pt x="1259980" y="0"/>
                  </a:lnTo>
                  <a:cubicBezTo>
                    <a:pt x="1288320" y="0"/>
                    <a:pt x="1311294" y="22974"/>
                    <a:pt x="1311294" y="51314"/>
                  </a:cubicBezTo>
                  <a:lnTo>
                    <a:pt x="1311294" y="1481975"/>
                  </a:lnTo>
                  <a:cubicBezTo>
                    <a:pt x="1311294" y="1510315"/>
                    <a:pt x="1288320" y="1533289"/>
                    <a:pt x="1259980" y="1533289"/>
                  </a:cubicBezTo>
                  <a:lnTo>
                    <a:pt x="51314" y="1533289"/>
                  </a:lnTo>
                  <a:cubicBezTo>
                    <a:pt x="22974" y="1533289"/>
                    <a:pt x="0" y="1510315"/>
                    <a:pt x="0" y="1481975"/>
                  </a:cubicBezTo>
                  <a:lnTo>
                    <a:pt x="0" y="51314"/>
                  </a:lnTo>
                  <a:cubicBezTo>
                    <a:pt x="0" y="22974"/>
                    <a:pt x="22974" y="0"/>
                    <a:pt x="51314"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1311294" cy="1552339"/>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0">
            <a:off x="-92177" y="6301338"/>
            <a:ext cx="1935876" cy="5590979"/>
          </a:xfrm>
          <a:custGeom>
            <a:avLst/>
            <a:gdLst/>
            <a:ahLst/>
            <a:cxnLst/>
            <a:rect r="r" b="b" t="t" l="l"/>
            <a:pathLst>
              <a:path h="5590979" w="1935876">
                <a:moveTo>
                  <a:pt x="0" y="0"/>
                </a:moveTo>
                <a:lnTo>
                  <a:pt x="1935876" y="0"/>
                </a:lnTo>
                <a:lnTo>
                  <a:pt x="1935876" y="5590978"/>
                </a:lnTo>
                <a:lnTo>
                  <a:pt x="0" y="5590978"/>
                </a:lnTo>
                <a:lnTo>
                  <a:pt x="0" y="0"/>
                </a:lnTo>
                <a:close/>
              </a:path>
            </a:pathLst>
          </a:custGeom>
          <a:blipFill>
            <a:blip r:embed="rId4"/>
            <a:stretch>
              <a:fillRect l="0" t="0" r="0" b="0"/>
            </a:stretch>
          </a:blipFill>
        </p:spPr>
      </p:sp>
      <p:sp>
        <p:nvSpPr>
          <p:cNvPr name="Freeform 7" id="7"/>
          <p:cNvSpPr/>
          <p:nvPr/>
        </p:nvSpPr>
        <p:spPr>
          <a:xfrm flipH="false" flipV="false" rot="0">
            <a:off x="3565423" y="7491511"/>
            <a:ext cx="1935876" cy="5590979"/>
          </a:xfrm>
          <a:custGeom>
            <a:avLst/>
            <a:gdLst/>
            <a:ahLst/>
            <a:cxnLst/>
            <a:rect r="r" b="b" t="t" l="l"/>
            <a:pathLst>
              <a:path h="5590979" w="1935876">
                <a:moveTo>
                  <a:pt x="0" y="0"/>
                </a:moveTo>
                <a:lnTo>
                  <a:pt x="1935876" y="0"/>
                </a:lnTo>
                <a:lnTo>
                  <a:pt x="1935876" y="5590978"/>
                </a:lnTo>
                <a:lnTo>
                  <a:pt x="0" y="5590978"/>
                </a:lnTo>
                <a:lnTo>
                  <a:pt x="0" y="0"/>
                </a:lnTo>
                <a:close/>
              </a:path>
            </a:pathLst>
          </a:custGeom>
          <a:blipFill>
            <a:blip r:embed="rId4"/>
            <a:stretch>
              <a:fillRect l="0" t="0" r="0" b="0"/>
            </a:stretch>
          </a:blipFill>
        </p:spPr>
      </p:sp>
      <p:sp>
        <p:nvSpPr>
          <p:cNvPr name="Freeform 8" id="8"/>
          <p:cNvSpPr/>
          <p:nvPr/>
        </p:nvSpPr>
        <p:spPr>
          <a:xfrm flipH="false" flipV="false" rot="0">
            <a:off x="-1813901" y="7437213"/>
            <a:ext cx="7315200" cy="4109812"/>
          </a:xfrm>
          <a:custGeom>
            <a:avLst/>
            <a:gdLst/>
            <a:ahLst/>
            <a:cxnLst/>
            <a:rect r="r" b="b" t="t" l="l"/>
            <a:pathLst>
              <a:path h="4109812" w="7315200">
                <a:moveTo>
                  <a:pt x="0" y="0"/>
                </a:moveTo>
                <a:lnTo>
                  <a:pt x="7315200" y="0"/>
                </a:lnTo>
                <a:lnTo>
                  <a:pt x="7315200" y="4109812"/>
                </a:lnTo>
                <a:lnTo>
                  <a:pt x="0" y="4109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991405" y="6431321"/>
            <a:ext cx="1296595" cy="3015338"/>
          </a:xfrm>
          <a:custGeom>
            <a:avLst/>
            <a:gdLst/>
            <a:ahLst/>
            <a:cxnLst/>
            <a:rect r="r" b="b" t="t" l="l"/>
            <a:pathLst>
              <a:path h="3015338" w="1296595">
                <a:moveTo>
                  <a:pt x="0" y="0"/>
                </a:moveTo>
                <a:lnTo>
                  <a:pt x="1296595" y="0"/>
                </a:lnTo>
                <a:lnTo>
                  <a:pt x="1296595" y="3015337"/>
                </a:lnTo>
                <a:lnTo>
                  <a:pt x="0" y="3015337"/>
                </a:lnTo>
                <a:lnTo>
                  <a:pt x="0" y="0"/>
                </a:lnTo>
                <a:close/>
              </a:path>
            </a:pathLst>
          </a:custGeom>
          <a:blipFill>
            <a:blip r:embed="rId7"/>
            <a:stretch>
              <a:fillRect l="0" t="0" r="0" b="0"/>
            </a:stretch>
          </a:blipFill>
        </p:spPr>
      </p:sp>
      <p:sp>
        <p:nvSpPr>
          <p:cNvPr name="TextBox 10" id="10"/>
          <p:cNvSpPr txBox="true"/>
          <p:nvPr/>
        </p:nvSpPr>
        <p:spPr>
          <a:xfrm rot="0">
            <a:off x="2028212" y="5105400"/>
            <a:ext cx="5010299" cy="396240"/>
          </a:xfrm>
          <a:prstGeom prst="rect">
            <a:avLst/>
          </a:prstGeom>
        </p:spPr>
        <p:txBody>
          <a:bodyPr anchor="t" rtlCol="false" tIns="0" lIns="0" bIns="0" rIns="0">
            <a:spAutoFit/>
          </a:bodyPr>
          <a:lstStyle/>
          <a:p>
            <a:pPr algn="ctr" marL="0" indent="0" lvl="0">
              <a:lnSpc>
                <a:spcPts val="3359"/>
              </a:lnSpc>
            </a:pPr>
          </a:p>
        </p:txBody>
      </p:sp>
      <p:sp>
        <p:nvSpPr>
          <p:cNvPr name="TextBox 11" id="11"/>
          <p:cNvSpPr txBox="true"/>
          <p:nvPr/>
        </p:nvSpPr>
        <p:spPr>
          <a:xfrm rot="0">
            <a:off x="11055879" y="5105400"/>
            <a:ext cx="5010299" cy="396240"/>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Montserrat Medium"/>
              </a:rPr>
              <a:t>.</a:t>
            </a:r>
          </a:p>
        </p:txBody>
      </p:sp>
      <p:sp>
        <p:nvSpPr>
          <p:cNvPr name="Freeform 12" id="12"/>
          <p:cNvSpPr/>
          <p:nvPr/>
        </p:nvSpPr>
        <p:spPr>
          <a:xfrm flipH="false" flipV="false" rot="0">
            <a:off x="12912730" y="8335225"/>
            <a:ext cx="1296595" cy="3015338"/>
          </a:xfrm>
          <a:custGeom>
            <a:avLst/>
            <a:gdLst/>
            <a:ahLst/>
            <a:cxnLst/>
            <a:rect r="r" b="b" t="t" l="l"/>
            <a:pathLst>
              <a:path h="3015338" w="1296595">
                <a:moveTo>
                  <a:pt x="0" y="0"/>
                </a:moveTo>
                <a:lnTo>
                  <a:pt x="1296595" y="0"/>
                </a:lnTo>
                <a:lnTo>
                  <a:pt x="1296595" y="3015337"/>
                </a:lnTo>
                <a:lnTo>
                  <a:pt x="0" y="3015337"/>
                </a:lnTo>
                <a:lnTo>
                  <a:pt x="0" y="0"/>
                </a:lnTo>
                <a:close/>
              </a:path>
            </a:pathLst>
          </a:custGeom>
          <a:blipFill>
            <a:blip r:embed="rId7"/>
            <a:stretch>
              <a:fillRect l="0" t="0" r="0" b="0"/>
            </a:stretch>
          </a:blipFill>
        </p:spPr>
      </p:sp>
      <p:sp>
        <p:nvSpPr>
          <p:cNvPr name="Freeform 13" id="13"/>
          <p:cNvSpPr/>
          <p:nvPr/>
        </p:nvSpPr>
        <p:spPr>
          <a:xfrm flipH="false" flipV="false" rot="0">
            <a:off x="10801607" y="7399857"/>
            <a:ext cx="9561122" cy="3716886"/>
          </a:xfrm>
          <a:custGeom>
            <a:avLst/>
            <a:gdLst/>
            <a:ahLst/>
            <a:cxnLst/>
            <a:rect r="r" b="b" t="t" l="l"/>
            <a:pathLst>
              <a:path h="3716886" w="9561122">
                <a:moveTo>
                  <a:pt x="0" y="0"/>
                </a:moveTo>
                <a:lnTo>
                  <a:pt x="9561121" y="0"/>
                </a:lnTo>
                <a:lnTo>
                  <a:pt x="9561121" y="3716886"/>
                </a:lnTo>
                <a:lnTo>
                  <a:pt x="0" y="3716886"/>
                </a:lnTo>
                <a:lnTo>
                  <a:pt x="0" y="0"/>
                </a:lnTo>
                <a:close/>
              </a:path>
            </a:pathLst>
          </a:custGeom>
          <a:blipFill>
            <a:blip r:embed="rId8"/>
            <a:stretch>
              <a:fillRect l="0" t="0" r="0" b="0"/>
            </a:stretch>
          </a:blipFill>
        </p:spPr>
      </p:sp>
      <p:sp>
        <p:nvSpPr>
          <p:cNvPr name="TextBox 14" id="14"/>
          <p:cNvSpPr txBox="true"/>
          <p:nvPr/>
        </p:nvSpPr>
        <p:spPr>
          <a:xfrm rot="0">
            <a:off x="3351378" y="304800"/>
            <a:ext cx="11585245" cy="723900"/>
          </a:xfrm>
          <a:prstGeom prst="rect">
            <a:avLst/>
          </a:prstGeom>
        </p:spPr>
        <p:txBody>
          <a:bodyPr anchor="t" rtlCol="false" tIns="0" lIns="0" bIns="0" rIns="0">
            <a:spAutoFit/>
          </a:bodyPr>
          <a:lstStyle/>
          <a:p>
            <a:pPr algn="ctr">
              <a:lnSpc>
                <a:spcPts val="5659"/>
              </a:lnSpc>
            </a:pPr>
            <a:r>
              <a:rPr lang="en-US" sz="4716">
                <a:solidFill>
                  <a:srgbClr val="000000"/>
                </a:solidFill>
                <a:latin typeface="More Sugar"/>
              </a:rPr>
              <a:t>Importance</a:t>
            </a:r>
          </a:p>
        </p:txBody>
      </p:sp>
      <p:grpSp>
        <p:nvGrpSpPr>
          <p:cNvPr name="Group 15" id="15"/>
          <p:cNvGrpSpPr/>
          <p:nvPr/>
        </p:nvGrpSpPr>
        <p:grpSpPr>
          <a:xfrm rot="0">
            <a:off x="6654591" y="1669803"/>
            <a:ext cx="4978818" cy="5821708"/>
            <a:chOff x="0" y="0"/>
            <a:chExt cx="1311294" cy="1533289"/>
          </a:xfrm>
        </p:grpSpPr>
        <p:sp>
          <p:nvSpPr>
            <p:cNvPr name="Freeform 16" id="16"/>
            <p:cNvSpPr/>
            <p:nvPr/>
          </p:nvSpPr>
          <p:spPr>
            <a:xfrm flipH="false" flipV="false" rot="0">
              <a:off x="0" y="0"/>
              <a:ext cx="1311294" cy="1533289"/>
            </a:xfrm>
            <a:custGeom>
              <a:avLst/>
              <a:gdLst/>
              <a:ahLst/>
              <a:cxnLst/>
              <a:rect r="r" b="b" t="t" l="l"/>
              <a:pathLst>
                <a:path h="1533289" w="1311294">
                  <a:moveTo>
                    <a:pt x="51314" y="0"/>
                  </a:moveTo>
                  <a:lnTo>
                    <a:pt x="1259980" y="0"/>
                  </a:lnTo>
                  <a:cubicBezTo>
                    <a:pt x="1288320" y="0"/>
                    <a:pt x="1311294" y="22974"/>
                    <a:pt x="1311294" y="51314"/>
                  </a:cubicBezTo>
                  <a:lnTo>
                    <a:pt x="1311294" y="1481975"/>
                  </a:lnTo>
                  <a:cubicBezTo>
                    <a:pt x="1311294" y="1510315"/>
                    <a:pt x="1288320" y="1533289"/>
                    <a:pt x="1259980" y="1533289"/>
                  </a:cubicBezTo>
                  <a:lnTo>
                    <a:pt x="51314" y="1533289"/>
                  </a:lnTo>
                  <a:cubicBezTo>
                    <a:pt x="22974" y="1533289"/>
                    <a:pt x="0" y="1510315"/>
                    <a:pt x="0" y="1481975"/>
                  </a:cubicBezTo>
                  <a:lnTo>
                    <a:pt x="0" y="51314"/>
                  </a:lnTo>
                  <a:cubicBezTo>
                    <a:pt x="0" y="22974"/>
                    <a:pt x="22974" y="0"/>
                    <a:pt x="51314" y="0"/>
                  </a:cubicBezTo>
                  <a:close/>
                </a:path>
              </a:pathLst>
            </a:custGeom>
            <a:solidFill>
              <a:srgbClr val="FFFFFF">
                <a:alpha val="69804"/>
              </a:srgbClr>
            </a:solidFill>
            <a:ln w="76200" cap="rnd">
              <a:solidFill>
                <a:srgbClr val="C78E5F">
                  <a:alpha val="69804"/>
                </a:srgbClr>
              </a:solidFill>
              <a:prstDash val="solid"/>
              <a:round/>
            </a:ln>
          </p:spPr>
        </p:sp>
        <p:sp>
          <p:nvSpPr>
            <p:cNvPr name="TextBox 17" id="17"/>
            <p:cNvSpPr txBox="true"/>
            <p:nvPr/>
          </p:nvSpPr>
          <p:spPr>
            <a:xfrm>
              <a:off x="0" y="-19050"/>
              <a:ext cx="1311294" cy="1552339"/>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0">
            <a:off x="12317426" y="1669803"/>
            <a:ext cx="4978818" cy="5821708"/>
            <a:chOff x="0" y="0"/>
            <a:chExt cx="1311294" cy="1533289"/>
          </a:xfrm>
        </p:grpSpPr>
        <p:sp>
          <p:nvSpPr>
            <p:cNvPr name="Freeform 19" id="19"/>
            <p:cNvSpPr/>
            <p:nvPr/>
          </p:nvSpPr>
          <p:spPr>
            <a:xfrm flipH="false" flipV="false" rot="0">
              <a:off x="0" y="0"/>
              <a:ext cx="1311294" cy="1533289"/>
            </a:xfrm>
            <a:custGeom>
              <a:avLst/>
              <a:gdLst/>
              <a:ahLst/>
              <a:cxnLst/>
              <a:rect r="r" b="b" t="t" l="l"/>
              <a:pathLst>
                <a:path h="1533289" w="1311294">
                  <a:moveTo>
                    <a:pt x="51314" y="0"/>
                  </a:moveTo>
                  <a:lnTo>
                    <a:pt x="1259980" y="0"/>
                  </a:lnTo>
                  <a:cubicBezTo>
                    <a:pt x="1288320" y="0"/>
                    <a:pt x="1311294" y="22974"/>
                    <a:pt x="1311294" y="51314"/>
                  </a:cubicBezTo>
                  <a:lnTo>
                    <a:pt x="1311294" y="1481975"/>
                  </a:lnTo>
                  <a:cubicBezTo>
                    <a:pt x="1311294" y="1510315"/>
                    <a:pt x="1288320" y="1533289"/>
                    <a:pt x="1259980" y="1533289"/>
                  </a:cubicBezTo>
                  <a:lnTo>
                    <a:pt x="51314" y="1533289"/>
                  </a:lnTo>
                  <a:cubicBezTo>
                    <a:pt x="22974" y="1533289"/>
                    <a:pt x="0" y="1510315"/>
                    <a:pt x="0" y="1481975"/>
                  </a:cubicBezTo>
                  <a:lnTo>
                    <a:pt x="0" y="51314"/>
                  </a:lnTo>
                  <a:cubicBezTo>
                    <a:pt x="0" y="22974"/>
                    <a:pt x="22974" y="0"/>
                    <a:pt x="51314" y="0"/>
                  </a:cubicBezTo>
                  <a:close/>
                </a:path>
              </a:pathLst>
            </a:custGeom>
            <a:solidFill>
              <a:srgbClr val="FFFFFF">
                <a:alpha val="69804"/>
              </a:srgbClr>
            </a:solidFill>
            <a:ln w="76200" cap="rnd">
              <a:solidFill>
                <a:srgbClr val="C78E5F">
                  <a:alpha val="69804"/>
                </a:srgbClr>
              </a:solidFill>
              <a:prstDash val="solid"/>
              <a:round/>
            </a:ln>
          </p:spPr>
        </p:sp>
        <p:sp>
          <p:nvSpPr>
            <p:cNvPr name="TextBox 20" id="20"/>
            <p:cNvSpPr txBox="true"/>
            <p:nvPr/>
          </p:nvSpPr>
          <p:spPr>
            <a:xfrm>
              <a:off x="0" y="-19050"/>
              <a:ext cx="1311294" cy="1552339"/>
            </a:xfrm>
            <a:prstGeom prst="rect">
              <a:avLst/>
            </a:prstGeom>
          </p:spPr>
          <p:txBody>
            <a:bodyPr anchor="ctr" rtlCol="false" tIns="50800" lIns="50800" bIns="50800" rIns="50800"/>
            <a:lstStyle/>
            <a:p>
              <a:pPr algn="ctr">
                <a:lnSpc>
                  <a:spcPts val="3120"/>
                </a:lnSpc>
              </a:pPr>
            </a:p>
          </p:txBody>
        </p:sp>
      </p:grpSp>
      <p:sp>
        <p:nvSpPr>
          <p:cNvPr name="TextBox 21" id="21"/>
          <p:cNvSpPr txBox="true"/>
          <p:nvPr/>
        </p:nvSpPr>
        <p:spPr>
          <a:xfrm rot="0">
            <a:off x="1228279" y="1999851"/>
            <a:ext cx="4505771" cy="44830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Mitigating Natural Disasters</a:t>
            </a:r>
          </a:p>
        </p:txBody>
      </p:sp>
      <p:sp>
        <p:nvSpPr>
          <p:cNvPr name="TextBox 22" id="22"/>
          <p:cNvSpPr txBox="true"/>
          <p:nvPr/>
        </p:nvSpPr>
        <p:spPr>
          <a:xfrm rot="0">
            <a:off x="7150894" y="1864595"/>
            <a:ext cx="3986212" cy="976629"/>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Bold"/>
              </a:rPr>
              <a:t>Preventing Equipment </a:t>
            </a:r>
          </a:p>
          <a:p>
            <a:pPr algn="ctr">
              <a:lnSpc>
                <a:spcPts val="3920"/>
              </a:lnSpc>
            </a:pPr>
            <a:r>
              <a:rPr lang="en-US" sz="2800">
                <a:solidFill>
                  <a:srgbClr val="000000"/>
                </a:solidFill>
                <a:latin typeface="Canva Sans Bold"/>
              </a:rPr>
              <a:t>Failures</a:t>
            </a:r>
          </a:p>
        </p:txBody>
      </p:sp>
      <p:sp>
        <p:nvSpPr>
          <p:cNvPr name="TextBox 23" id="23"/>
          <p:cNvSpPr txBox="true"/>
          <p:nvPr/>
        </p:nvSpPr>
        <p:spPr>
          <a:xfrm rot="0">
            <a:off x="12950204" y="1955401"/>
            <a:ext cx="3713262"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Enhancing Security</a:t>
            </a:r>
          </a:p>
        </p:txBody>
      </p:sp>
      <p:sp>
        <p:nvSpPr>
          <p:cNvPr name="TextBox 24" id="24"/>
          <p:cNvSpPr txBox="true"/>
          <p:nvPr/>
        </p:nvSpPr>
        <p:spPr>
          <a:xfrm rot="0">
            <a:off x="12491518" y="2717399"/>
            <a:ext cx="4630635" cy="3583939"/>
          </a:xfrm>
          <a:prstGeom prst="rect">
            <a:avLst/>
          </a:prstGeom>
        </p:spPr>
        <p:txBody>
          <a:bodyPr anchor="t" rtlCol="false" tIns="0" lIns="0" bIns="0" rIns="0">
            <a:spAutoFit/>
          </a:bodyPr>
          <a:lstStyle/>
          <a:p>
            <a:pPr algn="just">
              <a:lnSpc>
                <a:spcPts val="4060"/>
              </a:lnSpc>
            </a:pPr>
            <a:r>
              <a:rPr lang="en-US" sz="2900">
                <a:solidFill>
                  <a:srgbClr val="000000"/>
                </a:solidFill>
                <a:latin typeface="Canva Sans"/>
              </a:rPr>
              <a:t>Measures like fire alarms, suppression systems, and emergency response plans mitigate the risk of data loss and downtime in the event of accidents or security breaches.</a:t>
            </a:r>
          </a:p>
        </p:txBody>
      </p:sp>
      <p:sp>
        <p:nvSpPr>
          <p:cNvPr name="TextBox 25" id="25"/>
          <p:cNvSpPr txBox="true"/>
          <p:nvPr/>
        </p:nvSpPr>
        <p:spPr>
          <a:xfrm rot="0">
            <a:off x="6847733" y="2974574"/>
            <a:ext cx="4630635" cy="3069589"/>
          </a:xfrm>
          <a:prstGeom prst="rect">
            <a:avLst/>
          </a:prstGeom>
        </p:spPr>
        <p:txBody>
          <a:bodyPr anchor="t" rtlCol="false" tIns="0" lIns="0" bIns="0" rIns="0">
            <a:spAutoFit/>
          </a:bodyPr>
          <a:lstStyle/>
          <a:p>
            <a:pPr algn="just">
              <a:lnSpc>
                <a:spcPts val="4060"/>
              </a:lnSpc>
            </a:pPr>
            <a:r>
              <a:rPr lang="en-US" sz="2900">
                <a:solidFill>
                  <a:srgbClr val="000000"/>
                </a:solidFill>
                <a:latin typeface="Canva Sans"/>
              </a:rPr>
              <a:t>Regular maintenance and checks on critical components help identify and rectify issues before they escalate, ensuring uninterrupted operations.</a:t>
            </a:r>
          </a:p>
        </p:txBody>
      </p:sp>
      <p:sp>
        <p:nvSpPr>
          <p:cNvPr name="TextBox 26" id="26"/>
          <p:cNvSpPr txBox="true"/>
          <p:nvPr/>
        </p:nvSpPr>
        <p:spPr>
          <a:xfrm rot="0">
            <a:off x="1199704" y="2850749"/>
            <a:ext cx="4597637" cy="4580176"/>
          </a:xfrm>
          <a:prstGeom prst="rect">
            <a:avLst/>
          </a:prstGeom>
        </p:spPr>
        <p:txBody>
          <a:bodyPr anchor="t" rtlCol="false" tIns="0" lIns="0" bIns="0" rIns="0">
            <a:spAutoFit/>
          </a:bodyPr>
          <a:lstStyle/>
          <a:p>
            <a:pPr algn="just">
              <a:lnSpc>
                <a:spcPts val="4031"/>
              </a:lnSpc>
            </a:pPr>
            <a:r>
              <a:rPr lang="en-US" sz="2879">
                <a:solidFill>
                  <a:srgbClr val="000000"/>
                </a:solidFill>
                <a:latin typeface="Canva Sans"/>
              </a:rPr>
              <a:t>Robust infrastructure measures, such as earthquake-resistant building designs and flood prevention systems, reduce the risk of downtime and data loss during natural calamities.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6285"/>
            <a:ext cx="18288000" cy="10789920"/>
          </a:xfrm>
          <a:custGeom>
            <a:avLst/>
            <a:gdLst/>
            <a:ahLst/>
            <a:cxnLst/>
            <a:rect r="r" b="b" t="t" l="l"/>
            <a:pathLst>
              <a:path h="10789920" w="18288000">
                <a:moveTo>
                  <a:pt x="0" y="0"/>
                </a:moveTo>
                <a:lnTo>
                  <a:pt x="18288000" y="0"/>
                </a:lnTo>
                <a:lnTo>
                  <a:pt x="18288000" y="10789920"/>
                </a:lnTo>
                <a:lnTo>
                  <a:pt x="0" y="10789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216740">
            <a:off x="15669140" y="6979225"/>
            <a:ext cx="4881060" cy="3965861"/>
          </a:xfrm>
          <a:custGeom>
            <a:avLst/>
            <a:gdLst/>
            <a:ahLst/>
            <a:cxnLst/>
            <a:rect r="r" b="b" t="t" l="l"/>
            <a:pathLst>
              <a:path h="3965861" w="4881060">
                <a:moveTo>
                  <a:pt x="0" y="0"/>
                </a:moveTo>
                <a:lnTo>
                  <a:pt x="4881060" y="0"/>
                </a:lnTo>
                <a:lnTo>
                  <a:pt x="4881060" y="3965860"/>
                </a:lnTo>
                <a:lnTo>
                  <a:pt x="0" y="3965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3561028" y="8412246"/>
            <a:ext cx="5599497" cy="3156717"/>
          </a:xfrm>
          <a:custGeom>
            <a:avLst/>
            <a:gdLst/>
            <a:ahLst/>
            <a:cxnLst/>
            <a:rect r="r" b="b" t="t" l="l"/>
            <a:pathLst>
              <a:path h="3156717" w="5599497">
                <a:moveTo>
                  <a:pt x="5599497" y="0"/>
                </a:moveTo>
                <a:lnTo>
                  <a:pt x="0" y="0"/>
                </a:lnTo>
                <a:lnTo>
                  <a:pt x="0" y="3156717"/>
                </a:lnTo>
                <a:lnTo>
                  <a:pt x="5599497" y="3156717"/>
                </a:lnTo>
                <a:lnTo>
                  <a:pt x="55994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440908" y="1592434"/>
            <a:ext cx="15406184" cy="1015619"/>
          </a:xfrm>
          <a:prstGeom prst="rect">
            <a:avLst/>
          </a:prstGeom>
        </p:spPr>
        <p:txBody>
          <a:bodyPr anchor="t" rtlCol="false" tIns="0" lIns="0" bIns="0" rIns="0">
            <a:spAutoFit/>
          </a:bodyPr>
          <a:lstStyle/>
          <a:p>
            <a:pPr algn="ctr">
              <a:lnSpc>
                <a:spcPts val="7888"/>
              </a:lnSpc>
              <a:spcBef>
                <a:spcPct val="0"/>
              </a:spcBef>
            </a:pPr>
            <a:r>
              <a:rPr lang="en-US" sz="6800">
                <a:solidFill>
                  <a:srgbClr val="000000"/>
                </a:solidFill>
                <a:latin typeface="Comic Sans"/>
              </a:rPr>
              <a:t>Addition Measure &amp; Mentainance</a:t>
            </a:r>
          </a:p>
        </p:txBody>
      </p:sp>
      <p:sp>
        <p:nvSpPr>
          <p:cNvPr name="TextBox 9" id="9"/>
          <p:cNvSpPr txBox="true"/>
          <p:nvPr/>
        </p:nvSpPr>
        <p:spPr>
          <a:xfrm rot="0">
            <a:off x="2028212" y="5105400"/>
            <a:ext cx="5010299" cy="396240"/>
          </a:xfrm>
          <a:prstGeom prst="rect">
            <a:avLst/>
          </a:prstGeom>
        </p:spPr>
        <p:txBody>
          <a:bodyPr anchor="t" rtlCol="false" tIns="0" lIns="0" bIns="0" rIns="0">
            <a:spAutoFit/>
          </a:bodyPr>
          <a:lstStyle/>
          <a:p>
            <a:pPr algn="ctr" marL="0" indent="0" lvl="0">
              <a:lnSpc>
                <a:spcPts val="3359"/>
              </a:lnSpc>
            </a:pPr>
          </a:p>
        </p:txBody>
      </p:sp>
      <p:sp>
        <p:nvSpPr>
          <p:cNvPr name="TextBox 10" id="10"/>
          <p:cNvSpPr txBox="true"/>
          <p:nvPr/>
        </p:nvSpPr>
        <p:spPr>
          <a:xfrm rot="0">
            <a:off x="11055879" y="5105400"/>
            <a:ext cx="5010299" cy="396240"/>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Montserrat Medium"/>
              </a:rPr>
              <a:t>.</a:t>
            </a:r>
          </a:p>
        </p:txBody>
      </p:sp>
      <p:sp>
        <p:nvSpPr>
          <p:cNvPr name="TextBox 11" id="11"/>
          <p:cNvSpPr txBox="true"/>
          <p:nvPr/>
        </p:nvSpPr>
        <p:spPr>
          <a:xfrm rot="0">
            <a:off x="2028212" y="2886079"/>
            <a:ext cx="14037965" cy="2347493"/>
          </a:xfrm>
          <a:prstGeom prst="rect">
            <a:avLst/>
          </a:prstGeom>
        </p:spPr>
        <p:txBody>
          <a:bodyPr anchor="t" rtlCol="false" tIns="0" lIns="0" bIns="0" rIns="0">
            <a:spAutoFit/>
          </a:bodyPr>
          <a:lstStyle/>
          <a:p>
            <a:pPr algn="just">
              <a:lnSpc>
                <a:spcPts val="4685"/>
              </a:lnSpc>
            </a:pPr>
            <a:r>
              <a:rPr lang="en-US" sz="3604">
                <a:solidFill>
                  <a:srgbClr val="1B1B1B"/>
                </a:solidFill>
                <a:latin typeface="Montserrat"/>
              </a:rPr>
              <a:t>Implementing additional measures and maintenance procedures is crucial for enhancing the resilience and robustness of the system environment. Here are some further details</a:t>
            </a:r>
          </a:p>
        </p:txBody>
      </p:sp>
      <p:sp>
        <p:nvSpPr>
          <p:cNvPr name="TextBox 12" id="12"/>
          <p:cNvSpPr txBox="true"/>
          <p:nvPr/>
        </p:nvSpPr>
        <p:spPr>
          <a:xfrm rot="0">
            <a:off x="2028212" y="5444490"/>
            <a:ext cx="5967710"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Regular Inspections and Audits</a:t>
            </a:r>
          </a:p>
        </p:txBody>
      </p:sp>
      <p:sp>
        <p:nvSpPr>
          <p:cNvPr name="TextBox 13" id="13"/>
          <p:cNvSpPr txBox="true"/>
          <p:nvPr/>
        </p:nvSpPr>
        <p:spPr>
          <a:xfrm rot="0">
            <a:off x="2475068" y="5999830"/>
            <a:ext cx="5073997"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Environmental Monitoring</a:t>
            </a:r>
          </a:p>
        </p:txBody>
      </p:sp>
      <p:sp>
        <p:nvSpPr>
          <p:cNvPr name="TextBox 14" id="14"/>
          <p:cNvSpPr txBox="true"/>
          <p:nvPr/>
        </p:nvSpPr>
        <p:spPr>
          <a:xfrm rot="0">
            <a:off x="4364459" y="7016464"/>
            <a:ext cx="9559082"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Disaster Recovery &amp; Business Continuity Planning</a:t>
            </a:r>
          </a:p>
        </p:txBody>
      </p:sp>
      <p:sp>
        <p:nvSpPr>
          <p:cNvPr name="Freeform 15" id="15"/>
          <p:cNvSpPr/>
          <p:nvPr/>
        </p:nvSpPr>
        <p:spPr>
          <a:xfrm flipH="true" flipV="false" rot="0">
            <a:off x="-2258687" y="7540687"/>
            <a:ext cx="5599497" cy="3156717"/>
          </a:xfrm>
          <a:custGeom>
            <a:avLst/>
            <a:gdLst/>
            <a:ahLst/>
            <a:cxnLst/>
            <a:rect r="r" b="b" t="t" l="l"/>
            <a:pathLst>
              <a:path h="3156717" w="5599497">
                <a:moveTo>
                  <a:pt x="5599498" y="0"/>
                </a:moveTo>
                <a:lnTo>
                  <a:pt x="0" y="0"/>
                </a:lnTo>
                <a:lnTo>
                  <a:pt x="0" y="3156717"/>
                </a:lnTo>
                <a:lnTo>
                  <a:pt x="5599498" y="3156717"/>
                </a:lnTo>
                <a:lnTo>
                  <a:pt x="559949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216740">
            <a:off x="-2440530" y="8562073"/>
            <a:ext cx="4881060" cy="3965861"/>
          </a:xfrm>
          <a:custGeom>
            <a:avLst/>
            <a:gdLst/>
            <a:ahLst/>
            <a:cxnLst/>
            <a:rect r="r" b="b" t="t" l="l"/>
            <a:pathLst>
              <a:path h="3965861" w="4881060">
                <a:moveTo>
                  <a:pt x="0" y="0"/>
                </a:moveTo>
                <a:lnTo>
                  <a:pt x="4881060" y="0"/>
                </a:lnTo>
                <a:lnTo>
                  <a:pt x="4881060" y="3965861"/>
                </a:lnTo>
                <a:lnTo>
                  <a:pt x="0" y="3965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065799" y="5444490"/>
            <a:ext cx="5498306"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Documentation and Training</a:t>
            </a:r>
          </a:p>
        </p:txBody>
      </p:sp>
      <p:sp>
        <p:nvSpPr>
          <p:cNvPr name="TextBox 18" id="18"/>
          <p:cNvSpPr txBox="true"/>
          <p:nvPr/>
        </p:nvSpPr>
        <p:spPr>
          <a:xfrm rot="0">
            <a:off x="10467933" y="5999830"/>
            <a:ext cx="4694039" cy="52133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Vendor Management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427509"/>
            <a:ext cx="16230600" cy="2194496"/>
            <a:chOff x="0" y="0"/>
            <a:chExt cx="4274726" cy="577974"/>
          </a:xfrm>
        </p:grpSpPr>
        <p:sp>
          <p:nvSpPr>
            <p:cNvPr name="Freeform 3" id="3"/>
            <p:cNvSpPr/>
            <p:nvPr/>
          </p:nvSpPr>
          <p:spPr>
            <a:xfrm flipH="false" flipV="false" rot="0">
              <a:off x="0" y="0"/>
              <a:ext cx="4274726" cy="577974"/>
            </a:xfrm>
            <a:custGeom>
              <a:avLst/>
              <a:gdLst/>
              <a:ahLst/>
              <a:cxnLst/>
              <a:rect r="r" b="b" t="t" l="l"/>
              <a:pathLst>
                <a:path h="577974" w="4274726">
                  <a:moveTo>
                    <a:pt x="24327" y="0"/>
                  </a:moveTo>
                  <a:lnTo>
                    <a:pt x="4250399" y="0"/>
                  </a:lnTo>
                  <a:cubicBezTo>
                    <a:pt x="4263834" y="0"/>
                    <a:pt x="4274726" y="10891"/>
                    <a:pt x="4274726" y="24327"/>
                  </a:cubicBezTo>
                  <a:lnTo>
                    <a:pt x="4274726" y="553648"/>
                  </a:lnTo>
                  <a:cubicBezTo>
                    <a:pt x="4274726" y="560099"/>
                    <a:pt x="4272163" y="566287"/>
                    <a:pt x="4267601" y="570849"/>
                  </a:cubicBezTo>
                  <a:cubicBezTo>
                    <a:pt x="4263039" y="575411"/>
                    <a:pt x="4256851" y="577974"/>
                    <a:pt x="4250399" y="577974"/>
                  </a:cubicBezTo>
                  <a:lnTo>
                    <a:pt x="24327" y="577974"/>
                  </a:lnTo>
                  <a:cubicBezTo>
                    <a:pt x="10891" y="577974"/>
                    <a:pt x="0" y="567083"/>
                    <a:pt x="0" y="55364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6160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6414823"/>
            <a:ext cx="16230600" cy="2194496"/>
            <a:chOff x="0" y="0"/>
            <a:chExt cx="4274726" cy="577974"/>
          </a:xfrm>
        </p:grpSpPr>
        <p:sp>
          <p:nvSpPr>
            <p:cNvPr name="Freeform 6" id="6"/>
            <p:cNvSpPr/>
            <p:nvPr/>
          </p:nvSpPr>
          <p:spPr>
            <a:xfrm flipH="false" flipV="false" rot="0">
              <a:off x="0" y="0"/>
              <a:ext cx="4274726" cy="577974"/>
            </a:xfrm>
            <a:custGeom>
              <a:avLst/>
              <a:gdLst/>
              <a:ahLst/>
              <a:cxnLst/>
              <a:rect r="r" b="b" t="t" l="l"/>
              <a:pathLst>
                <a:path h="577974" w="4274726">
                  <a:moveTo>
                    <a:pt x="24327" y="0"/>
                  </a:moveTo>
                  <a:lnTo>
                    <a:pt x="4250399" y="0"/>
                  </a:lnTo>
                  <a:cubicBezTo>
                    <a:pt x="4263834" y="0"/>
                    <a:pt x="4274726" y="10891"/>
                    <a:pt x="4274726" y="24327"/>
                  </a:cubicBezTo>
                  <a:lnTo>
                    <a:pt x="4274726" y="553648"/>
                  </a:lnTo>
                  <a:cubicBezTo>
                    <a:pt x="4274726" y="560099"/>
                    <a:pt x="4272163" y="566287"/>
                    <a:pt x="4267601" y="570849"/>
                  </a:cubicBezTo>
                  <a:cubicBezTo>
                    <a:pt x="4263039" y="575411"/>
                    <a:pt x="4256851" y="577974"/>
                    <a:pt x="4250399" y="577974"/>
                  </a:cubicBezTo>
                  <a:lnTo>
                    <a:pt x="24327" y="577974"/>
                  </a:lnTo>
                  <a:cubicBezTo>
                    <a:pt x="10891" y="577974"/>
                    <a:pt x="0" y="567083"/>
                    <a:pt x="0" y="553648"/>
                  </a:cubicBezTo>
                  <a:lnTo>
                    <a:pt x="0" y="24327"/>
                  </a:lnTo>
                  <a:cubicBezTo>
                    <a:pt x="0" y="10891"/>
                    <a:pt x="10891" y="0"/>
                    <a:pt x="24327" y="0"/>
                  </a:cubicBezTo>
                  <a:close/>
                </a:path>
              </a:pathLst>
            </a:custGeom>
            <a:solidFill>
              <a:srgbClr val="DCC3AC"/>
            </a:solidFill>
          </p:spPr>
        </p:sp>
        <p:sp>
          <p:nvSpPr>
            <p:cNvPr name="TextBox 7" id="7"/>
            <p:cNvSpPr txBox="true"/>
            <p:nvPr/>
          </p:nvSpPr>
          <p:spPr>
            <a:xfrm>
              <a:off x="0" y="-38100"/>
              <a:ext cx="4274726" cy="61607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3067879">
            <a:off x="15194252" y="8356821"/>
            <a:ext cx="2484075" cy="3134480"/>
          </a:xfrm>
          <a:custGeom>
            <a:avLst/>
            <a:gdLst/>
            <a:ahLst/>
            <a:cxnLst/>
            <a:rect r="r" b="b" t="t" l="l"/>
            <a:pathLst>
              <a:path h="3134480" w="2484075">
                <a:moveTo>
                  <a:pt x="0" y="0"/>
                </a:moveTo>
                <a:lnTo>
                  <a:pt x="2484076" y="0"/>
                </a:lnTo>
                <a:lnTo>
                  <a:pt x="2484076" y="3134480"/>
                </a:lnTo>
                <a:lnTo>
                  <a:pt x="0" y="3134480"/>
                </a:lnTo>
                <a:lnTo>
                  <a:pt x="0" y="0"/>
                </a:lnTo>
                <a:close/>
              </a:path>
            </a:pathLst>
          </a:custGeom>
          <a:blipFill>
            <a:blip r:embed="rId2"/>
            <a:stretch>
              <a:fillRect l="0" t="0" r="0" b="0"/>
            </a:stretch>
          </a:blipFill>
        </p:spPr>
      </p:sp>
      <p:sp>
        <p:nvSpPr>
          <p:cNvPr name="Freeform 9" id="9"/>
          <p:cNvSpPr/>
          <p:nvPr/>
        </p:nvSpPr>
        <p:spPr>
          <a:xfrm flipH="false" flipV="false" rot="-4063775">
            <a:off x="-1240193" y="1850356"/>
            <a:ext cx="1806132" cy="1934278"/>
          </a:xfrm>
          <a:custGeom>
            <a:avLst/>
            <a:gdLst/>
            <a:ahLst/>
            <a:cxnLst/>
            <a:rect r="r" b="b" t="t" l="l"/>
            <a:pathLst>
              <a:path h="1934278" w="1806132">
                <a:moveTo>
                  <a:pt x="0" y="0"/>
                </a:moveTo>
                <a:lnTo>
                  <a:pt x="1806133" y="0"/>
                </a:lnTo>
                <a:lnTo>
                  <a:pt x="1806133" y="1934278"/>
                </a:lnTo>
                <a:lnTo>
                  <a:pt x="0" y="1934278"/>
                </a:lnTo>
                <a:lnTo>
                  <a:pt x="0" y="0"/>
                </a:lnTo>
                <a:close/>
              </a:path>
            </a:pathLst>
          </a:custGeom>
          <a:blipFill>
            <a:blip r:embed="rId3"/>
            <a:stretch>
              <a:fillRect l="0" t="0" r="0" b="0"/>
            </a:stretch>
          </a:blipFill>
        </p:spPr>
      </p:sp>
      <p:sp>
        <p:nvSpPr>
          <p:cNvPr name="Freeform 10" id="10"/>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028700" y="1329785"/>
            <a:ext cx="6119010" cy="792924"/>
            <a:chOff x="0" y="0"/>
            <a:chExt cx="1611591" cy="208836"/>
          </a:xfrm>
        </p:grpSpPr>
        <p:sp>
          <p:nvSpPr>
            <p:cNvPr name="Freeform 13" id="13"/>
            <p:cNvSpPr/>
            <p:nvPr/>
          </p:nvSpPr>
          <p:spPr>
            <a:xfrm flipH="false" flipV="false" rot="0">
              <a:off x="0" y="0"/>
              <a:ext cx="1611591" cy="208836"/>
            </a:xfrm>
            <a:custGeom>
              <a:avLst/>
              <a:gdLst/>
              <a:ahLst/>
              <a:cxnLst/>
              <a:rect r="r" b="b" t="t" l="l"/>
              <a:pathLst>
                <a:path h="208836" w="1611591">
                  <a:moveTo>
                    <a:pt x="64526" y="0"/>
                  </a:moveTo>
                  <a:lnTo>
                    <a:pt x="1547065" y="0"/>
                  </a:lnTo>
                  <a:cubicBezTo>
                    <a:pt x="1564178" y="0"/>
                    <a:pt x="1580591" y="6798"/>
                    <a:pt x="1592692" y="18899"/>
                  </a:cubicBezTo>
                  <a:cubicBezTo>
                    <a:pt x="1604793" y="31000"/>
                    <a:pt x="1611591" y="47413"/>
                    <a:pt x="1611591" y="64526"/>
                  </a:cubicBezTo>
                  <a:lnTo>
                    <a:pt x="1611591" y="144310"/>
                  </a:lnTo>
                  <a:cubicBezTo>
                    <a:pt x="1611591" y="179947"/>
                    <a:pt x="1582702" y="208836"/>
                    <a:pt x="1547065" y="208836"/>
                  </a:cubicBezTo>
                  <a:lnTo>
                    <a:pt x="64526" y="208836"/>
                  </a:lnTo>
                  <a:cubicBezTo>
                    <a:pt x="47413" y="208836"/>
                    <a:pt x="31000" y="202038"/>
                    <a:pt x="18899" y="189937"/>
                  </a:cubicBezTo>
                  <a:cubicBezTo>
                    <a:pt x="6798" y="177836"/>
                    <a:pt x="0" y="161423"/>
                    <a:pt x="0" y="144310"/>
                  </a:cubicBezTo>
                  <a:lnTo>
                    <a:pt x="0" y="64526"/>
                  </a:lnTo>
                  <a:cubicBezTo>
                    <a:pt x="0" y="28889"/>
                    <a:pt x="28889" y="0"/>
                    <a:pt x="64526" y="0"/>
                  </a:cubicBezTo>
                  <a:close/>
                </a:path>
              </a:pathLst>
            </a:custGeom>
            <a:solidFill>
              <a:srgbClr val="C3714B"/>
            </a:solidFill>
          </p:spPr>
        </p:sp>
        <p:sp>
          <p:nvSpPr>
            <p:cNvPr name="TextBox 14" id="14"/>
            <p:cNvSpPr txBox="true"/>
            <p:nvPr/>
          </p:nvSpPr>
          <p:spPr>
            <a:xfrm>
              <a:off x="0" y="-19050"/>
              <a:ext cx="1611591" cy="227886"/>
            </a:xfrm>
            <a:prstGeom prst="rect">
              <a:avLst/>
            </a:prstGeom>
          </p:spPr>
          <p:txBody>
            <a:bodyPr anchor="ctr" rtlCol="false" tIns="50800" lIns="50800" bIns="50800" rIns="50800"/>
            <a:lstStyle/>
            <a:p>
              <a:pPr algn="ctr">
                <a:lnSpc>
                  <a:spcPts val="3120"/>
                </a:lnSpc>
              </a:pPr>
            </a:p>
          </p:txBody>
        </p:sp>
      </p:grpSp>
      <p:sp>
        <p:nvSpPr>
          <p:cNvPr name="TextBox 15" id="15"/>
          <p:cNvSpPr txBox="true"/>
          <p:nvPr/>
        </p:nvSpPr>
        <p:spPr>
          <a:xfrm rot="0">
            <a:off x="1028700" y="2532284"/>
            <a:ext cx="15807803" cy="31565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Quicksand 1 Bold"/>
              </a:rPr>
              <a:t>Deploy environmental monitoring tools and sensors to continuously monitor critical parameters such as temperature, humidity, air quality, and power consumption.</a:t>
            </a:r>
          </a:p>
          <a:p>
            <a:pPr>
              <a:lnSpc>
                <a:spcPts val="5040"/>
              </a:lnSpc>
            </a:pPr>
          </a:p>
          <a:p>
            <a:pPr>
              <a:lnSpc>
                <a:spcPts val="5040"/>
              </a:lnSpc>
            </a:pPr>
          </a:p>
        </p:txBody>
      </p:sp>
      <p:sp>
        <p:nvSpPr>
          <p:cNvPr name="TextBox 16" id="16"/>
          <p:cNvSpPr txBox="true"/>
          <p:nvPr/>
        </p:nvSpPr>
        <p:spPr>
          <a:xfrm rot="0">
            <a:off x="3351378" y="304800"/>
            <a:ext cx="11585245" cy="723900"/>
          </a:xfrm>
          <a:prstGeom prst="rect">
            <a:avLst/>
          </a:prstGeom>
        </p:spPr>
        <p:txBody>
          <a:bodyPr anchor="t" rtlCol="false" tIns="0" lIns="0" bIns="0" rIns="0">
            <a:spAutoFit/>
          </a:bodyPr>
          <a:lstStyle/>
          <a:p>
            <a:pPr algn="ctr">
              <a:lnSpc>
                <a:spcPts val="5659"/>
              </a:lnSpc>
            </a:pPr>
            <a:r>
              <a:rPr lang="en-US" sz="4716">
                <a:solidFill>
                  <a:srgbClr val="000000"/>
                </a:solidFill>
                <a:latin typeface="More Sugar"/>
              </a:rPr>
              <a:t>Strategies for Resilience and Efficiency</a:t>
            </a:r>
          </a:p>
        </p:txBody>
      </p:sp>
      <p:sp>
        <p:nvSpPr>
          <p:cNvPr name="TextBox 17" id="17"/>
          <p:cNvSpPr txBox="true"/>
          <p:nvPr/>
        </p:nvSpPr>
        <p:spPr>
          <a:xfrm rot="0">
            <a:off x="1414790" y="1440498"/>
            <a:ext cx="4910584"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Environmental Monitoring</a:t>
            </a:r>
          </a:p>
        </p:txBody>
      </p:sp>
      <p:grpSp>
        <p:nvGrpSpPr>
          <p:cNvPr name="Group 18" id="18"/>
          <p:cNvGrpSpPr/>
          <p:nvPr/>
        </p:nvGrpSpPr>
        <p:grpSpPr>
          <a:xfrm rot="0">
            <a:off x="1028700" y="5202798"/>
            <a:ext cx="6119010" cy="792924"/>
            <a:chOff x="0" y="0"/>
            <a:chExt cx="1611591" cy="208836"/>
          </a:xfrm>
        </p:grpSpPr>
        <p:sp>
          <p:nvSpPr>
            <p:cNvPr name="Freeform 19" id="19"/>
            <p:cNvSpPr/>
            <p:nvPr/>
          </p:nvSpPr>
          <p:spPr>
            <a:xfrm flipH="false" flipV="false" rot="0">
              <a:off x="0" y="0"/>
              <a:ext cx="1611591" cy="208836"/>
            </a:xfrm>
            <a:custGeom>
              <a:avLst/>
              <a:gdLst/>
              <a:ahLst/>
              <a:cxnLst/>
              <a:rect r="r" b="b" t="t" l="l"/>
              <a:pathLst>
                <a:path h="208836" w="1611591">
                  <a:moveTo>
                    <a:pt x="64526" y="0"/>
                  </a:moveTo>
                  <a:lnTo>
                    <a:pt x="1547065" y="0"/>
                  </a:lnTo>
                  <a:cubicBezTo>
                    <a:pt x="1564178" y="0"/>
                    <a:pt x="1580591" y="6798"/>
                    <a:pt x="1592692" y="18899"/>
                  </a:cubicBezTo>
                  <a:cubicBezTo>
                    <a:pt x="1604793" y="31000"/>
                    <a:pt x="1611591" y="47413"/>
                    <a:pt x="1611591" y="64526"/>
                  </a:cubicBezTo>
                  <a:lnTo>
                    <a:pt x="1611591" y="144310"/>
                  </a:lnTo>
                  <a:cubicBezTo>
                    <a:pt x="1611591" y="179947"/>
                    <a:pt x="1582702" y="208836"/>
                    <a:pt x="1547065" y="208836"/>
                  </a:cubicBezTo>
                  <a:lnTo>
                    <a:pt x="64526" y="208836"/>
                  </a:lnTo>
                  <a:cubicBezTo>
                    <a:pt x="47413" y="208836"/>
                    <a:pt x="31000" y="202038"/>
                    <a:pt x="18899" y="189937"/>
                  </a:cubicBezTo>
                  <a:cubicBezTo>
                    <a:pt x="6798" y="177836"/>
                    <a:pt x="0" y="161423"/>
                    <a:pt x="0" y="144310"/>
                  </a:cubicBezTo>
                  <a:lnTo>
                    <a:pt x="0" y="64526"/>
                  </a:lnTo>
                  <a:cubicBezTo>
                    <a:pt x="0" y="28889"/>
                    <a:pt x="28889" y="0"/>
                    <a:pt x="64526" y="0"/>
                  </a:cubicBezTo>
                  <a:close/>
                </a:path>
              </a:pathLst>
            </a:custGeom>
            <a:solidFill>
              <a:srgbClr val="C3714B"/>
            </a:solidFill>
          </p:spPr>
        </p:sp>
        <p:sp>
          <p:nvSpPr>
            <p:cNvPr name="TextBox 20" id="20"/>
            <p:cNvSpPr txBox="true"/>
            <p:nvPr/>
          </p:nvSpPr>
          <p:spPr>
            <a:xfrm>
              <a:off x="0" y="-19050"/>
              <a:ext cx="1611591" cy="227886"/>
            </a:xfrm>
            <a:prstGeom prst="rect">
              <a:avLst/>
            </a:prstGeom>
          </p:spPr>
          <p:txBody>
            <a:bodyPr anchor="ctr" rtlCol="false" tIns="50800" lIns="50800" bIns="50800" rIns="50800"/>
            <a:lstStyle/>
            <a:p>
              <a:pPr algn="ctr">
                <a:lnSpc>
                  <a:spcPts val="3120"/>
                </a:lnSpc>
              </a:pPr>
            </a:p>
          </p:txBody>
        </p:sp>
      </p:grpSp>
      <p:sp>
        <p:nvSpPr>
          <p:cNvPr name="TextBox 21" id="21"/>
          <p:cNvSpPr txBox="true"/>
          <p:nvPr/>
        </p:nvSpPr>
        <p:spPr>
          <a:xfrm rot="0">
            <a:off x="1028700" y="6395773"/>
            <a:ext cx="15807803" cy="434848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Quicksand 1 Bold"/>
              </a:rPr>
              <a:t>Maintain comprehensive documentation of system configurations, architecture diagrams, operational procedures, and troubleshooting guides to facilitate efficient maintenance and support activities.</a:t>
            </a:r>
          </a:p>
          <a:p>
            <a:pPr>
              <a:lnSpc>
                <a:spcPts val="4900"/>
              </a:lnSpc>
            </a:pPr>
          </a:p>
          <a:p>
            <a:pPr>
              <a:lnSpc>
                <a:spcPts val="4900"/>
              </a:lnSpc>
            </a:pPr>
          </a:p>
          <a:p>
            <a:pPr>
              <a:lnSpc>
                <a:spcPts val="5040"/>
              </a:lnSpc>
            </a:pPr>
          </a:p>
          <a:p>
            <a:pPr>
              <a:lnSpc>
                <a:spcPts val="5040"/>
              </a:lnSpc>
            </a:pPr>
          </a:p>
        </p:txBody>
      </p:sp>
      <p:sp>
        <p:nvSpPr>
          <p:cNvPr name="TextBox 22" id="22"/>
          <p:cNvSpPr txBox="true"/>
          <p:nvPr/>
        </p:nvSpPr>
        <p:spPr>
          <a:xfrm rot="0">
            <a:off x="1342757" y="5313511"/>
            <a:ext cx="5321350"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Documentation and Training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427509"/>
            <a:ext cx="16230600" cy="2194496"/>
            <a:chOff x="0" y="0"/>
            <a:chExt cx="4274726" cy="577974"/>
          </a:xfrm>
        </p:grpSpPr>
        <p:sp>
          <p:nvSpPr>
            <p:cNvPr name="Freeform 3" id="3"/>
            <p:cNvSpPr/>
            <p:nvPr/>
          </p:nvSpPr>
          <p:spPr>
            <a:xfrm flipH="false" flipV="false" rot="0">
              <a:off x="0" y="0"/>
              <a:ext cx="4274726" cy="577974"/>
            </a:xfrm>
            <a:custGeom>
              <a:avLst/>
              <a:gdLst/>
              <a:ahLst/>
              <a:cxnLst/>
              <a:rect r="r" b="b" t="t" l="l"/>
              <a:pathLst>
                <a:path h="577974" w="4274726">
                  <a:moveTo>
                    <a:pt x="24327" y="0"/>
                  </a:moveTo>
                  <a:lnTo>
                    <a:pt x="4250399" y="0"/>
                  </a:lnTo>
                  <a:cubicBezTo>
                    <a:pt x="4263834" y="0"/>
                    <a:pt x="4274726" y="10891"/>
                    <a:pt x="4274726" y="24327"/>
                  </a:cubicBezTo>
                  <a:lnTo>
                    <a:pt x="4274726" y="553648"/>
                  </a:lnTo>
                  <a:cubicBezTo>
                    <a:pt x="4274726" y="560099"/>
                    <a:pt x="4272163" y="566287"/>
                    <a:pt x="4267601" y="570849"/>
                  </a:cubicBezTo>
                  <a:cubicBezTo>
                    <a:pt x="4263039" y="575411"/>
                    <a:pt x="4256851" y="577974"/>
                    <a:pt x="4250399" y="577974"/>
                  </a:cubicBezTo>
                  <a:lnTo>
                    <a:pt x="24327" y="577974"/>
                  </a:lnTo>
                  <a:cubicBezTo>
                    <a:pt x="10891" y="577974"/>
                    <a:pt x="0" y="567083"/>
                    <a:pt x="0" y="55364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6160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6481729"/>
            <a:ext cx="16230600" cy="2194496"/>
            <a:chOff x="0" y="0"/>
            <a:chExt cx="4274726" cy="577974"/>
          </a:xfrm>
        </p:grpSpPr>
        <p:sp>
          <p:nvSpPr>
            <p:cNvPr name="Freeform 6" id="6"/>
            <p:cNvSpPr/>
            <p:nvPr/>
          </p:nvSpPr>
          <p:spPr>
            <a:xfrm flipH="false" flipV="false" rot="0">
              <a:off x="0" y="0"/>
              <a:ext cx="4274726" cy="577974"/>
            </a:xfrm>
            <a:custGeom>
              <a:avLst/>
              <a:gdLst/>
              <a:ahLst/>
              <a:cxnLst/>
              <a:rect r="r" b="b" t="t" l="l"/>
              <a:pathLst>
                <a:path h="577974" w="4274726">
                  <a:moveTo>
                    <a:pt x="24327" y="0"/>
                  </a:moveTo>
                  <a:lnTo>
                    <a:pt x="4250399" y="0"/>
                  </a:lnTo>
                  <a:cubicBezTo>
                    <a:pt x="4263834" y="0"/>
                    <a:pt x="4274726" y="10891"/>
                    <a:pt x="4274726" y="24327"/>
                  </a:cubicBezTo>
                  <a:lnTo>
                    <a:pt x="4274726" y="553648"/>
                  </a:lnTo>
                  <a:cubicBezTo>
                    <a:pt x="4274726" y="560099"/>
                    <a:pt x="4272163" y="566287"/>
                    <a:pt x="4267601" y="570849"/>
                  </a:cubicBezTo>
                  <a:cubicBezTo>
                    <a:pt x="4263039" y="575411"/>
                    <a:pt x="4256851" y="577974"/>
                    <a:pt x="4250399" y="577974"/>
                  </a:cubicBezTo>
                  <a:lnTo>
                    <a:pt x="24327" y="577974"/>
                  </a:lnTo>
                  <a:cubicBezTo>
                    <a:pt x="10891" y="577974"/>
                    <a:pt x="0" y="567083"/>
                    <a:pt x="0" y="553648"/>
                  </a:cubicBezTo>
                  <a:lnTo>
                    <a:pt x="0" y="24327"/>
                  </a:lnTo>
                  <a:cubicBezTo>
                    <a:pt x="0" y="10891"/>
                    <a:pt x="10891" y="0"/>
                    <a:pt x="24327" y="0"/>
                  </a:cubicBezTo>
                  <a:close/>
                </a:path>
              </a:pathLst>
            </a:custGeom>
            <a:solidFill>
              <a:srgbClr val="DCC3AC"/>
            </a:solidFill>
          </p:spPr>
        </p:sp>
        <p:sp>
          <p:nvSpPr>
            <p:cNvPr name="TextBox 7" id="7"/>
            <p:cNvSpPr txBox="true"/>
            <p:nvPr/>
          </p:nvSpPr>
          <p:spPr>
            <a:xfrm>
              <a:off x="0" y="-38100"/>
              <a:ext cx="4274726" cy="61607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3067879">
            <a:off x="15194252" y="8356821"/>
            <a:ext cx="2484075" cy="3134480"/>
          </a:xfrm>
          <a:custGeom>
            <a:avLst/>
            <a:gdLst/>
            <a:ahLst/>
            <a:cxnLst/>
            <a:rect r="r" b="b" t="t" l="l"/>
            <a:pathLst>
              <a:path h="3134480" w="2484075">
                <a:moveTo>
                  <a:pt x="0" y="0"/>
                </a:moveTo>
                <a:lnTo>
                  <a:pt x="2484076" y="0"/>
                </a:lnTo>
                <a:lnTo>
                  <a:pt x="2484076" y="3134480"/>
                </a:lnTo>
                <a:lnTo>
                  <a:pt x="0" y="3134480"/>
                </a:lnTo>
                <a:lnTo>
                  <a:pt x="0" y="0"/>
                </a:lnTo>
                <a:close/>
              </a:path>
            </a:pathLst>
          </a:custGeom>
          <a:blipFill>
            <a:blip r:embed="rId2"/>
            <a:stretch>
              <a:fillRect l="0" t="0" r="0" b="0"/>
            </a:stretch>
          </a:blipFill>
        </p:spPr>
      </p:sp>
      <p:sp>
        <p:nvSpPr>
          <p:cNvPr name="Freeform 9" id="9"/>
          <p:cNvSpPr/>
          <p:nvPr/>
        </p:nvSpPr>
        <p:spPr>
          <a:xfrm flipH="false" flipV="false" rot="-4063775">
            <a:off x="-1240193" y="1850356"/>
            <a:ext cx="1806132" cy="1934278"/>
          </a:xfrm>
          <a:custGeom>
            <a:avLst/>
            <a:gdLst/>
            <a:ahLst/>
            <a:cxnLst/>
            <a:rect r="r" b="b" t="t" l="l"/>
            <a:pathLst>
              <a:path h="1934278" w="1806132">
                <a:moveTo>
                  <a:pt x="0" y="0"/>
                </a:moveTo>
                <a:lnTo>
                  <a:pt x="1806133" y="0"/>
                </a:lnTo>
                <a:lnTo>
                  <a:pt x="1806133" y="1934278"/>
                </a:lnTo>
                <a:lnTo>
                  <a:pt x="0" y="1934278"/>
                </a:lnTo>
                <a:lnTo>
                  <a:pt x="0" y="0"/>
                </a:lnTo>
                <a:close/>
              </a:path>
            </a:pathLst>
          </a:custGeom>
          <a:blipFill>
            <a:blip r:embed="rId3"/>
            <a:stretch>
              <a:fillRect l="0" t="0" r="0" b="0"/>
            </a:stretch>
          </a:blipFill>
        </p:spPr>
      </p:sp>
      <p:sp>
        <p:nvSpPr>
          <p:cNvPr name="Freeform 10" id="10"/>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028700" y="1329785"/>
            <a:ext cx="6119010" cy="792924"/>
            <a:chOff x="0" y="0"/>
            <a:chExt cx="1611591" cy="208836"/>
          </a:xfrm>
        </p:grpSpPr>
        <p:sp>
          <p:nvSpPr>
            <p:cNvPr name="Freeform 13" id="13"/>
            <p:cNvSpPr/>
            <p:nvPr/>
          </p:nvSpPr>
          <p:spPr>
            <a:xfrm flipH="false" flipV="false" rot="0">
              <a:off x="0" y="0"/>
              <a:ext cx="1611591" cy="208836"/>
            </a:xfrm>
            <a:custGeom>
              <a:avLst/>
              <a:gdLst/>
              <a:ahLst/>
              <a:cxnLst/>
              <a:rect r="r" b="b" t="t" l="l"/>
              <a:pathLst>
                <a:path h="208836" w="1611591">
                  <a:moveTo>
                    <a:pt x="64526" y="0"/>
                  </a:moveTo>
                  <a:lnTo>
                    <a:pt x="1547065" y="0"/>
                  </a:lnTo>
                  <a:cubicBezTo>
                    <a:pt x="1564178" y="0"/>
                    <a:pt x="1580591" y="6798"/>
                    <a:pt x="1592692" y="18899"/>
                  </a:cubicBezTo>
                  <a:cubicBezTo>
                    <a:pt x="1604793" y="31000"/>
                    <a:pt x="1611591" y="47413"/>
                    <a:pt x="1611591" y="64526"/>
                  </a:cubicBezTo>
                  <a:lnTo>
                    <a:pt x="1611591" y="144310"/>
                  </a:lnTo>
                  <a:cubicBezTo>
                    <a:pt x="1611591" y="179947"/>
                    <a:pt x="1582702" y="208836"/>
                    <a:pt x="1547065" y="208836"/>
                  </a:cubicBezTo>
                  <a:lnTo>
                    <a:pt x="64526" y="208836"/>
                  </a:lnTo>
                  <a:cubicBezTo>
                    <a:pt x="47413" y="208836"/>
                    <a:pt x="31000" y="202038"/>
                    <a:pt x="18899" y="189937"/>
                  </a:cubicBezTo>
                  <a:cubicBezTo>
                    <a:pt x="6798" y="177836"/>
                    <a:pt x="0" y="161423"/>
                    <a:pt x="0" y="144310"/>
                  </a:cubicBezTo>
                  <a:lnTo>
                    <a:pt x="0" y="64526"/>
                  </a:lnTo>
                  <a:cubicBezTo>
                    <a:pt x="0" y="28889"/>
                    <a:pt x="28889" y="0"/>
                    <a:pt x="64526" y="0"/>
                  </a:cubicBezTo>
                  <a:close/>
                </a:path>
              </a:pathLst>
            </a:custGeom>
            <a:solidFill>
              <a:srgbClr val="C3714B"/>
            </a:solidFill>
          </p:spPr>
        </p:sp>
        <p:sp>
          <p:nvSpPr>
            <p:cNvPr name="TextBox 14" id="14"/>
            <p:cNvSpPr txBox="true"/>
            <p:nvPr/>
          </p:nvSpPr>
          <p:spPr>
            <a:xfrm>
              <a:off x="0" y="-19050"/>
              <a:ext cx="1611591" cy="227886"/>
            </a:xfrm>
            <a:prstGeom prst="rect">
              <a:avLst/>
            </a:prstGeom>
          </p:spPr>
          <p:txBody>
            <a:bodyPr anchor="ctr" rtlCol="false" tIns="50800" lIns="50800" bIns="50800" rIns="50800"/>
            <a:lstStyle/>
            <a:p>
              <a:pPr algn="ctr">
                <a:lnSpc>
                  <a:spcPts val="3120"/>
                </a:lnSpc>
              </a:pPr>
            </a:p>
          </p:txBody>
        </p:sp>
      </p:grpSp>
      <p:sp>
        <p:nvSpPr>
          <p:cNvPr name="TextBox 15" id="15"/>
          <p:cNvSpPr txBox="true"/>
          <p:nvPr/>
        </p:nvSpPr>
        <p:spPr>
          <a:xfrm rot="0">
            <a:off x="1028700" y="2532284"/>
            <a:ext cx="15807803" cy="3794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Quicksand 1 Bold"/>
              </a:rPr>
              <a:t>Establish strong vendor relationships and partnerships to access timely support, maintenance services, and product updates for hardware, software, and other system components.</a:t>
            </a:r>
          </a:p>
          <a:p>
            <a:pPr>
              <a:lnSpc>
                <a:spcPts val="5040"/>
              </a:lnSpc>
            </a:pPr>
          </a:p>
          <a:p>
            <a:pPr>
              <a:lnSpc>
                <a:spcPts val="5040"/>
              </a:lnSpc>
            </a:pPr>
          </a:p>
          <a:p>
            <a:pPr>
              <a:lnSpc>
                <a:spcPts val="5040"/>
              </a:lnSpc>
            </a:pPr>
          </a:p>
        </p:txBody>
      </p:sp>
      <p:sp>
        <p:nvSpPr>
          <p:cNvPr name="TextBox 16" id="16"/>
          <p:cNvSpPr txBox="true"/>
          <p:nvPr/>
        </p:nvSpPr>
        <p:spPr>
          <a:xfrm rot="0">
            <a:off x="3351378" y="304800"/>
            <a:ext cx="11585245" cy="723900"/>
          </a:xfrm>
          <a:prstGeom prst="rect">
            <a:avLst/>
          </a:prstGeom>
        </p:spPr>
        <p:txBody>
          <a:bodyPr anchor="t" rtlCol="false" tIns="0" lIns="0" bIns="0" rIns="0">
            <a:spAutoFit/>
          </a:bodyPr>
          <a:lstStyle/>
          <a:p>
            <a:pPr algn="ctr">
              <a:lnSpc>
                <a:spcPts val="5659"/>
              </a:lnSpc>
            </a:pPr>
            <a:r>
              <a:rPr lang="en-US" sz="4716">
                <a:solidFill>
                  <a:srgbClr val="000000"/>
                </a:solidFill>
                <a:latin typeface="More Sugar"/>
              </a:rPr>
              <a:t>Strategies for Resilience and Efficiency</a:t>
            </a:r>
          </a:p>
        </p:txBody>
      </p:sp>
      <p:sp>
        <p:nvSpPr>
          <p:cNvPr name="TextBox 17" id="17"/>
          <p:cNvSpPr txBox="true"/>
          <p:nvPr/>
        </p:nvSpPr>
        <p:spPr>
          <a:xfrm rot="0">
            <a:off x="1922442" y="1440498"/>
            <a:ext cx="3895279"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Vendor Management</a:t>
            </a:r>
          </a:p>
        </p:txBody>
      </p:sp>
      <p:grpSp>
        <p:nvGrpSpPr>
          <p:cNvPr name="Group 18" id="18"/>
          <p:cNvGrpSpPr/>
          <p:nvPr/>
        </p:nvGrpSpPr>
        <p:grpSpPr>
          <a:xfrm rot="0">
            <a:off x="1028700" y="5326855"/>
            <a:ext cx="6439561" cy="792924"/>
            <a:chOff x="0" y="0"/>
            <a:chExt cx="1696016" cy="208836"/>
          </a:xfrm>
        </p:grpSpPr>
        <p:sp>
          <p:nvSpPr>
            <p:cNvPr name="Freeform 19" id="19"/>
            <p:cNvSpPr/>
            <p:nvPr/>
          </p:nvSpPr>
          <p:spPr>
            <a:xfrm flipH="false" flipV="false" rot="0">
              <a:off x="0" y="0"/>
              <a:ext cx="1696016" cy="208836"/>
            </a:xfrm>
            <a:custGeom>
              <a:avLst/>
              <a:gdLst/>
              <a:ahLst/>
              <a:cxnLst/>
              <a:rect r="r" b="b" t="t" l="l"/>
              <a:pathLst>
                <a:path h="208836" w="1696016">
                  <a:moveTo>
                    <a:pt x="61314" y="0"/>
                  </a:moveTo>
                  <a:lnTo>
                    <a:pt x="1634702" y="0"/>
                  </a:lnTo>
                  <a:cubicBezTo>
                    <a:pt x="1668565" y="0"/>
                    <a:pt x="1696016" y="27451"/>
                    <a:pt x="1696016" y="61314"/>
                  </a:cubicBezTo>
                  <a:lnTo>
                    <a:pt x="1696016" y="147522"/>
                  </a:lnTo>
                  <a:cubicBezTo>
                    <a:pt x="1696016" y="163783"/>
                    <a:pt x="1689556" y="179379"/>
                    <a:pt x="1678058" y="190877"/>
                  </a:cubicBezTo>
                  <a:cubicBezTo>
                    <a:pt x="1666559" y="202376"/>
                    <a:pt x="1650963" y="208836"/>
                    <a:pt x="1634702" y="208836"/>
                  </a:cubicBezTo>
                  <a:lnTo>
                    <a:pt x="61314" y="208836"/>
                  </a:lnTo>
                  <a:cubicBezTo>
                    <a:pt x="45053" y="208836"/>
                    <a:pt x="29457" y="202376"/>
                    <a:pt x="17959" y="190877"/>
                  </a:cubicBezTo>
                  <a:cubicBezTo>
                    <a:pt x="6460" y="179379"/>
                    <a:pt x="0" y="163783"/>
                    <a:pt x="0" y="147522"/>
                  </a:cubicBezTo>
                  <a:lnTo>
                    <a:pt x="0" y="61314"/>
                  </a:lnTo>
                  <a:cubicBezTo>
                    <a:pt x="0" y="45053"/>
                    <a:pt x="6460" y="29457"/>
                    <a:pt x="17959" y="17959"/>
                  </a:cubicBezTo>
                  <a:cubicBezTo>
                    <a:pt x="29457" y="6460"/>
                    <a:pt x="45053" y="0"/>
                    <a:pt x="61314" y="0"/>
                  </a:cubicBezTo>
                  <a:close/>
                </a:path>
              </a:pathLst>
            </a:custGeom>
            <a:solidFill>
              <a:srgbClr val="C3714B"/>
            </a:solidFill>
          </p:spPr>
        </p:sp>
        <p:sp>
          <p:nvSpPr>
            <p:cNvPr name="TextBox 20" id="20"/>
            <p:cNvSpPr txBox="true"/>
            <p:nvPr/>
          </p:nvSpPr>
          <p:spPr>
            <a:xfrm>
              <a:off x="0" y="-19050"/>
              <a:ext cx="1696016" cy="227886"/>
            </a:xfrm>
            <a:prstGeom prst="rect">
              <a:avLst/>
            </a:prstGeom>
          </p:spPr>
          <p:txBody>
            <a:bodyPr anchor="ctr" rtlCol="false" tIns="50800" lIns="50800" bIns="50800" rIns="50800"/>
            <a:lstStyle/>
            <a:p>
              <a:pPr algn="ctr">
                <a:lnSpc>
                  <a:spcPts val="3120"/>
                </a:lnSpc>
              </a:pPr>
            </a:p>
          </p:txBody>
        </p:sp>
      </p:grpSp>
      <p:sp>
        <p:nvSpPr>
          <p:cNvPr name="TextBox 21" id="21"/>
          <p:cNvSpPr txBox="true"/>
          <p:nvPr/>
        </p:nvSpPr>
        <p:spPr>
          <a:xfrm rot="0">
            <a:off x="1028700" y="6519829"/>
            <a:ext cx="15807803" cy="247205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Quicksand 1 Bold"/>
              </a:rPr>
              <a:t>Conduct scheduled inspections and audits of the system environment to identify any potential vulnerabilities, weaknesses, or non-compliance issues.</a:t>
            </a:r>
          </a:p>
          <a:p>
            <a:pPr>
              <a:lnSpc>
                <a:spcPts val="5040"/>
              </a:lnSpc>
            </a:pPr>
          </a:p>
        </p:txBody>
      </p:sp>
      <p:sp>
        <p:nvSpPr>
          <p:cNvPr name="TextBox 22" id="22"/>
          <p:cNvSpPr txBox="true"/>
          <p:nvPr/>
        </p:nvSpPr>
        <p:spPr>
          <a:xfrm rot="0">
            <a:off x="1360620" y="5437568"/>
            <a:ext cx="5775722"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Regular Inspections and Audits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427509"/>
            <a:ext cx="16230600" cy="2194496"/>
            <a:chOff x="0" y="0"/>
            <a:chExt cx="4274726" cy="577974"/>
          </a:xfrm>
        </p:grpSpPr>
        <p:sp>
          <p:nvSpPr>
            <p:cNvPr name="Freeform 3" id="3"/>
            <p:cNvSpPr/>
            <p:nvPr/>
          </p:nvSpPr>
          <p:spPr>
            <a:xfrm flipH="false" flipV="false" rot="0">
              <a:off x="0" y="0"/>
              <a:ext cx="4274726" cy="577974"/>
            </a:xfrm>
            <a:custGeom>
              <a:avLst/>
              <a:gdLst/>
              <a:ahLst/>
              <a:cxnLst/>
              <a:rect r="r" b="b" t="t" l="l"/>
              <a:pathLst>
                <a:path h="577974" w="4274726">
                  <a:moveTo>
                    <a:pt x="24327" y="0"/>
                  </a:moveTo>
                  <a:lnTo>
                    <a:pt x="4250399" y="0"/>
                  </a:lnTo>
                  <a:cubicBezTo>
                    <a:pt x="4263834" y="0"/>
                    <a:pt x="4274726" y="10891"/>
                    <a:pt x="4274726" y="24327"/>
                  </a:cubicBezTo>
                  <a:lnTo>
                    <a:pt x="4274726" y="553648"/>
                  </a:lnTo>
                  <a:cubicBezTo>
                    <a:pt x="4274726" y="560099"/>
                    <a:pt x="4272163" y="566287"/>
                    <a:pt x="4267601" y="570849"/>
                  </a:cubicBezTo>
                  <a:cubicBezTo>
                    <a:pt x="4263039" y="575411"/>
                    <a:pt x="4256851" y="577974"/>
                    <a:pt x="4250399" y="577974"/>
                  </a:cubicBezTo>
                  <a:lnTo>
                    <a:pt x="24327" y="577974"/>
                  </a:lnTo>
                  <a:cubicBezTo>
                    <a:pt x="10891" y="577974"/>
                    <a:pt x="0" y="567083"/>
                    <a:pt x="0" y="55364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61607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194252" y="8356821"/>
            <a:ext cx="2484075" cy="3134480"/>
          </a:xfrm>
          <a:custGeom>
            <a:avLst/>
            <a:gdLst/>
            <a:ahLst/>
            <a:cxnLst/>
            <a:rect r="r" b="b" t="t" l="l"/>
            <a:pathLst>
              <a:path h="3134480" w="2484075">
                <a:moveTo>
                  <a:pt x="0" y="0"/>
                </a:moveTo>
                <a:lnTo>
                  <a:pt x="2484076" y="0"/>
                </a:lnTo>
                <a:lnTo>
                  <a:pt x="2484076"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1240193" y="1850356"/>
            <a:ext cx="1806132" cy="1934278"/>
          </a:xfrm>
          <a:custGeom>
            <a:avLst/>
            <a:gdLst/>
            <a:ahLst/>
            <a:cxnLst/>
            <a:rect r="r" b="b" t="t" l="l"/>
            <a:pathLst>
              <a:path h="1934278" w="1806132">
                <a:moveTo>
                  <a:pt x="0" y="0"/>
                </a:moveTo>
                <a:lnTo>
                  <a:pt x="1806133" y="0"/>
                </a:lnTo>
                <a:lnTo>
                  <a:pt x="1806133"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028700" y="1329785"/>
            <a:ext cx="9912930" cy="792924"/>
            <a:chOff x="0" y="0"/>
            <a:chExt cx="2610813" cy="208836"/>
          </a:xfrm>
        </p:grpSpPr>
        <p:sp>
          <p:nvSpPr>
            <p:cNvPr name="Freeform 10" id="10"/>
            <p:cNvSpPr/>
            <p:nvPr/>
          </p:nvSpPr>
          <p:spPr>
            <a:xfrm flipH="false" flipV="false" rot="0">
              <a:off x="0" y="0"/>
              <a:ext cx="2610813" cy="208836"/>
            </a:xfrm>
            <a:custGeom>
              <a:avLst/>
              <a:gdLst/>
              <a:ahLst/>
              <a:cxnLst/>
              <a:rect r="r" b="b" t="t" l="l"/>
              <a:pathLst>
                <a:path h="208836" w="2610813">
                  <a:moveTo>
                    <a:pt x="39831" y="0"/>
                  </a:moveTo>
                  <a:lnTo>
                    <a:pt x="2570982" y="0"/>
                  </a:lnTo>
                  <a:cubicBezTo>
                    <a:pt x="2592980" y="0"/>
                    <a:pt x="2610813" y="17833"/>
                    <a:pt x="2610813" y="39831"/>
                  </a:cubicBezTo>
                  <a:lnTo>
                    <a:pt x="2610813" y="169005"/>
                  </a:lnTo>
                  <a:cubicBezTo>
                    <a:pt x="2610813" y="191003"/>
                    <a:pt x="2592980" y="208836"/>
                    <a:pt x="2570982" y="208836"/>
                  </a:cubicBezTo>
                  <a:lnTo>
                    <a:pt x="39831" y="208836"/>
                  </a:lnTo>
                  <a:cubicBezTo>
                    <a:pt x="17833" y="208836"/>
                    <a:pt x="0" y="191003"/>
                    <a:pt x="0" y="169005"/>
                  </a:cubicBezTo>
                  <a:lnTo>
                    <a:pt x="0" y="39831"/>
                  </a:lnTo>
                  <a:cubicBezTo>
                    <a:pt x="0" y="17833"/>
                    <a:pt x="17833" y="0"/>
                    <a:pt x="39831" y="0"/>
                  </a:cubicBezTo>
                  <a:close/>
                </a:path>
              </a:pathLst>
            </a:custGeom>
            <a:solidFill>
              <a:srgbClr val="C3714B"/>
            </a:solidFill>
          </p:spPr>
        </p:sp>
        <p:sp>
          <p:nvSpPr>
            <p:cNvPr name="TextBox 11" id="11"/>
            <p:cNvSpPr txBox="true"/>
            <p:nvPr/>
          </p:nvSpPr>
          <p:spPr>
            <a:xfrm>
              <a:off x="0" y="-19050"/>
              <a:ext cx="2610813" cy="227886"/>
            </a:xfrm>
            <a:prstGeom prst="rect">
              <a:avLst/>
            </a:prstGeom>
          </p:spPr>
          <p:txBody>
            <a:bodyPr anchor="ctr" rtlCol="false" tIns="50800" lIns="50800" bIns="50800" rIns="50800"/>
            <a:lstStyle/>
            <a:p>
              <a:pPr algn="ctr">
                <a:lnSpc>
                  <a:spcPts val="3120"/>
                </a:lnSpc>
              </a:pPr>
            </a:p>
          </p:txBody>
        </p:sp>
      </p:grpSp>
      <p:grpSp>
        <p:nvGrpSpPr>
          <p:cNvPr name="Group 12" id="12"/>
          <p:cNvGrpSpPr/>
          <p:nvPr/>
        </p:nvGrpSpPr>
        <p:grpSpPr>
          <a:xfrm rot="0">
            <a:off x="1028700" y="4926805"/>
            <a:ext cx="16230600" cy="1578051"/>
            <a:chOff x="0" y="0"/>
            <a:chExt cx="4274726" cy="415618"/>
          </a:xfrm>
        </p:grpSpPr>
        <p:sp>
          <p:nvSpPr>
            <p:cNvPr name="Freeform 13" id="13"/>
            <p:cNvSpPr/>
            <p:nvPr/>
          </p:nvSpPr>
          <p:spPr>
            <a:xfrm flipH="false" flipV="false" rot="0">
              <a:off x="0" y="0"/>
              <a:ext cx="4274726" cy="415618"/>
            </a:xfrm>
            <a:custGeom>
              <a:avLst/>
              <a:gdLst/>
              <a:ahLst/>
              <a:cxnLst/>
              <a:rect r="r" b="b" t="t" l="l"/>
              <a:pathLst>
                <a:path h="415618" w="4274726">
                  <a:moveTo>
                    <a:pt x="24327" y="0"/>
                  </a:moveTo>
                  <a:lnTo>
                    <a:pt x="4250399" y="0"/>
                  </a:lnTo>
                  <a:cubicBezTo>
                    <a:pt x="4263834" y="0"/>
                    <a:pt x="4274726" y="10891"/>
                    <a:pt x="4274726" y="24327"/>
                  </a:cubicBezTo>
                  <a:lnTo>
                    <a:pt x="4274726" y="391292"/>
                  </a:lnTo>
                  <a:cubicBezTo>
                    <a:pt x="4274726" y="397743"/>
                    <a:pt x="4272163" y="403931"/>
                    <a:pt x="4267601" y="408493"/>
                  </a:cubicBezTo>
                  <a:cubicBezTo>
                    <a:pt x="4263039" y="413055"/>
                    <a:pt x="4256851" y="415618"/>
                    <a:pt x="4250399" y="415618"/>
                  </a:cubicBezTo>
                  <a:lnTo>
                    <a:pt x="24327" y="415618"/>
                  </a:lnTo>
                  <a:cubicBezTo>
                    <a:pt x="10891" y="415618"/>
                    <a:pt x="0" y="404727"/>
                    <a:pt x="0" y="391292"/>
                  </a:cubicBezTo>
                  <a:lnTo>
                    <a:pt x="0" y="24327"/>
                  </a:lnTo>
                  <a:cubicBezTo>
                    <a:pt x="0" y="10891"/>
                    <a:pt x="10891" y="0"/>
                    <a:pt x="24327" y="0"/>
                  </a:cubicBezTo>
                  <a:close/>
                </a:path>
              </a:pathLst>
            </a:custGeom>
            <a:solidFill>
              <a:srgbClr val="DCC3AC"/>
            </a:solidFill>
          </p:spPr>
        </p:sp>
        <p:sp>
          <p:nvSpPr>
            <p:cNvPr name="TextBox 14" id="14"/>
            <p:cNvSpPr txBox="true"/>
            <p:nvPr/>
          </p:nvSpPr>
          <p:spPr>
            <a:xfrm>
              <a:off x="0" y="-38100"/>
              <a:ext cx="4274726" cy="453718"/>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2522759"/>
            <a:ext cx="15675445" cy="3698687"/>
          </a:xfrm>
          <a:prstGeom prst="rect">
            <a:avLst/>
          </a:prstGeom>
        </p:spPr>
        <p:txBody>
          <a:bodyPr anchor="t" rtlCol="false" tIns="0" lIns="0" bIns="0" rIns="0">
            <a:spAutoFit/>
          </a:bodyPr>
          <a:lstStyle/>
          <a:p>
            <a:pPr marL="749324" indent="-374662" lvl="1">
              <a:lnSpc>
                <a:spcPts val="4858"/>
              </a:lnSpc>
              <a:buFont typeface="Arial"/>
              <a:buChar char="•"/>
            </a:pPr>
            <a:r>
              <a:rPr lang="en-US" sz="3470">
                <a:solidFill>
                  <a:srgbClr val="000000"/>
                </a:solidFill>
                <a:latin typeface="Quicksand 1 Bold"/>
              </a:rPr>
              <a:t>Develop robust disaster recovery (DR) and business continuity (BC) plans outlining procedures for mitigating the impact of disruptive events on system operations.</a:t>
            </a:r>
          </a:p>
          <a:p>
            <a:pPr>
              <a:lnSpc>
                <a:spcPts val="4858"/>
              </a:lnSpc>
            </a:pPr>
          </a:p>
          <a:p>
            <a:pPr>
              <a:lnSpc>
                <a:spcPts val="4997"/>
              </a:lnSpc>
            </a:pPr>
          </a:p>
          <a:p>
            <a:pPr>
              <a:lnSpc>
                <a:spcPts val="4997"/>
              </a:lnSpc>
            </a:pPr>
          </a:p>
        </p:txBody>
      </p:sp>
      <p:sp>
        <p:nvSpPr>
          <p:cNvPr name="TextBox 16" id="16"/>
          <p:cNvSpPr txBox="true"/>
          <p:nvPr/>
        </p:nvSpPr>
        <p:spPr>
          <a:xfrm rot="0">
            <a:off x="3351378" y="304800"/>
            <a:ext cx="11585245" cy="723900"/>
          </a:xfrm>
          <a:prstGeom prst="rect">
            <a:avLst/>
          </a:prstGeom>
        </p:spPr>
        <p:txBody>
          <a:bodyPr anchor="t" rtlCol="false" tIns="0" lIns="0" bIns="0" rIns="0">
            <a:spAutoFit/>
          </a:bodyPr>
          <a:lstStyle/>
          <a:p>
            <a:pPr algn="ctr">
              <a:lnSpc>
                <a:spcPts val="5659"/>
              </a:lnSpc>
            </a:pPr>
            <a:r>
              <a:rPr lang="en-US" sz="4716">
                <a:solidFill>
                  <a:srgbClr val="000000"/>
                </a:solidFill>
                <a:latin typeface="More Sugar"/>
              </a:rPr>
              <a:t>Strategies for Resilience and Efficiency</a:t>
            </a:r>
          </a:p>
        </p:txBody>
      </p:sp>
      <p:sp>
        <p:nvSpPr>
          <p:cNvPr name="TextBox 17" id="17"/>
          <p:cNvSpPr txBox="true"/>
          <p:nvPr/>
        </p:nvSpPr>
        <p:spPr>
          <a:xfrm rot="0">
            <a:off x="1273254" y="1440498"/>
            <a:ext cx="9668376" cy="1048851"/>
          </a:xfrm>
          <a:prstGeom prst="rect">
            <a:avLst/>
          </a:prstGeom>
        </p:spPr>
        <p:txBody>
          <a:bodyPr anchor="t" rtlCol="false" tIns="0" lIns="0" bIns="0" rIns="0">
            <a:spAutoFit/>
          </a:bodyPr>
          <a:lstStyle/>
          <a:p>
            <a:pPr algn="ctr">
              <a:lnSpc>
                <a:spcPts val="4204"/>
              </a:lnSpc>
            </a:pPr>
            <a:r>
              <a:rPr lang="en-US" sz="3003">
                <a:solidFill>
                  <a:srgbClr val="000000"/>
                </a:solidFill>
                <a:latin typeface="Canva Sans Bold"/>
              </a:rPr>
              <a:t>Disaster Recovery &amp; Business</a:t>
            </a:r>
            <a:r>
              <a:rPr lang="en-US" sz="3003">
                <a:solidFill>
                  <a:srgbClr val="000000"/>
                </a:solidFill>
                <a:latin typeface="Canva Sans Bold"/>
              </a:rPr>
              <a:t> Continuity Planning</a:t>
            </a:r>
          </a:p>
          <a:p>
            <a:pPr algn="ctr">
              <a:lnSpc>
                <a:spcPts val="4204"/>
              </a:lnSpc>
            </a:pPr>
          </a:p>
        </p:txBody>
      </p:sp>
      <p:sp>
        <p:nvSpPr>
          <p:cNvPr name="TextBox 18" id="18"/>
          <p:cNvSpPr txBox="true"/>
          <p:nvPr/>
        </p:nvSpPr>
        <p:spPr>
          <a:xfrm rot="0">
            <a:off x="1028700" y="5076825"/>
            <a:ext cx="15675445" cy="1837974"/>
          </a:xfrm>
          <a:prstGeom prst="rect">
            <a:avLst/>
          </a:prstGeom>
        </p:spPr>
        <p:txBody>
          <a:bodyPr anchor="t" rtlCol="false" tIns="0" lIns="0" bIns="0" rIns="0">
            <a:spAutoFit/>
          </a:bodyPr>
          <a:lstStyle/>
          <a:p>
            <a:pPr marL="749324" indent="-374662" lvl="1">
              <a:lnSpc>
                <a:spcPts val="4858"/>
              </a:lnSpc>
              <a:buFont typeface="Arial"/>
              <a:buChar char="•"/>
            </a:pPr>
            <a:r>
              <a:rPr lang="en-US" sz="3470">
                <a:solidFill>
                  <a:srgbClr val="000000"/>
                </a:solidFill>
                <a:latin typeface="Quicksand 1 Bold"/>
              </a:rPr>
              <a:t>Conduct regular DR/BC drills and exercises to test the effectiveness of contingency plans and identify areas for improvement.</a:t>
            </a:r>
          </a:p>
          <a:p>
            <a:pPr>
              <a:lnSpc>
                <a:spcPts val="4997"/>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012909" y="2797221"/>
            <a:ext cx="5246391" cy="524637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a:t>
              </a:r>
            </a:p>
          </p:txBody>
        </p:sp>
      </p:grpSp>
      <p:sp>
        <p:nvSpPr>
          <p:cNvPr name="TextBox 12" id="12"/>
          <p:cNvSpPr txBox="true"/>
          <p:nvPr/>
        </p:nvSpPr>
        <p:spPr>
          <a:xfrm rot="0">
            <a:off x="3679044" y="866775"/>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SUMMARY S.E.D</a:t>
            </a:r>
          </a:p>
        </p:txBody>
      </p:sp>
      <p:sp>
        <p:nvSpPr>
          <p:cNvPr name="TextBox 13" id="13"/>
          <p:cNvSpPr txBox="true"/>
          <p:nvPr/>
        </p:nvSpPr>
        <p:spPr>
          <a:xfrm rot="0">
            <a:off x="1209670" y="2895980"/>
            <a:ext cx="10793714" cy="5147611"/>
          </a:xfrm>
          <a:prstGeom prst="rect">
            <a:avLst/>
          </a:prstGeom>
        </p:spPr>
        <p:txBody>
          <a:bodyPr anchor="t" rtlCol="false" tIns="0" lIns="0" bIns="0" rIns="0">
            <a:spAutoFit/>
          </a:bodyPr>
          <a:lstStyle/>
          <a:p>
            <a:pPr>
              <a:lnSpc>
                <a:spcPts val="5852"/>
              </a:lnSpc>
            </a:pPr>
            <a:r>
              <a:rPr lang="en-US" sz="4180">
                <a:solidFill>
                  <a:srgbClr val="000000"/>
                </a:solidFill>
                <a:latin typeface="Alatsi Bold"/>
              </a:rPr>
              <a:t>implementing these additional measures and maintenance procedures, organizations can strengthen the resilience and robustness of their system environments, mitigate risks, and ensure the continuity of critical business operations in the face of evolving threats and challenges.</a:t>
            </a:r>
          </a:p>
        </p:txBody>
      </p:sp>
      <p:sp>
        <p:nvSpPr>
          <p:cNvPr name="Freeform 14" id="14"/>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2740791"/>
            <a:chOff x="0" y="0"/>
            <a:chExt cx="4274726" cy="721855"/>
          </a:xfrm>
        </p:grpSpPr>
        <p:sp>
          <p:nvSpPr>
            <p:cNvPr name="Freeform 4" id="4"/>
            <p:cNvSpPr/>
            <p:nvPr/>
          </p:nvSpPr>
          <p:spPr>
            <a:xfrm flipH="false" flipV="false" rot="0">
              <a:off x="0" y="0"/>
              <a:ext cx="4274726" cy="721855"/>
            </a:xfrm>
            <a:custGeom>
              <a:avLst/>
              <a:gdLst/>
              <a:ahLst/>
              <a:cxnLst/>
              <a:rect r="r" b="b" t="t" l="l"/>
              <a:pathLst>
                <a:path h="721855" w="4274726">
                  <a:moveTo>
                    <a:pt x="24327" y="0"/>
                  </a:moveTo>
                  <a:lnTo>
                    <a:pt x="4250399" y="0"/>
                  </a:lnTo>
                  <a:cubicBezTo>
                    <a:pt x="4263834" y="0"/>
                    <a:pt x="4274726" y="10891"/>
                    <a:pt x="4274726" y="24327"/>
                  </a:cubicBezTo>
                  <a:lnTo>
                    <a:pt x="4274726" y="697528"/>
                  </a:lnTo>
                  <a:cubicBezTo>
                    <a:pt x="4274726" y="703980"/>
                    <a:pt x="4272163" y="710167"/>
                    <a:pt x="4267601" y="714729"/>
                  </a:cubicBezTo>
                  <a:cubicBezTo>
                    <a:pt x="4263039" y="719292"/>
                    <a:pt x="4256851" y="721855"/>
                    <a:pt x="4250399" y="721855"/>
                  </a:cubicBezTo>
                  <a:lnTo>
                    <a:pt x="24327" y="721855"/>
                  </a:lnTo>
                  <a:cubicBezTo>
                    <a:pt x="10891" y="721855"/>
                    <a:pt x="0" y="710963"/>
                    <a:pt x="0" y="697528"/>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75995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60832" y="3110683"/>
            <a:ext cx="15403601" cy="2261417"/>
          </a:xfrm>
          <a:prstGeom prst="rect">
            <a:avLst/>
          </a:prstGeom>
        </p:spPr>
        <p:txBody>
          <a:bodyPr anchor="t" rtlCol="false" tIns="0" lIns="0" bIns="0" rIns="0">
            <a:spAutoFit/>
          </a:bodyPr>
          <a:lstStyle/>
          <a:p>
            <a:pPr>
              <a:lnSpc>
                <a:spcPts val="4504"/>
              </a:lnSpc>
            </a:pPr>
            <a:r>
              <a:rPr lang="en-US" sz="3217">
                <a:solidFill>
                  <a:srgbClr val="000000"/>
                </a:solidFill>
                <a:latin typeface="Quicksand 1 Bold"/>
              </a:rPr>
              <a:t>- systematic examination of an organization's information systems</a:t>
            </a:r>
            <a:r>
              <a:rPr lang="en-US" sz="3217">
                <a:solidFill>
                  <a:srgbClr val="000000"/>
                </a:solidFill>
                <a:latin typeface="Quicksand 1 Bold"/>
              </a:rPr>
              <a:t> </a:t>
            </a:r>
          </a:p>
          <a:p>
            <a:pPr>
              <a:lnSpc>
                <a:spcPts val="4504"/>
              </a:lnSpc>
            </a:pPr>
          </a:p>
          <a:p>
            <a:pPr>
              <a:lnSpc>
                <a:spcPts val="4504"/>
              </a:lnSpc>
            </a:pPr>
            <a:r>
              <a:rPr lang="en-US" sz="3217">
                <a:solidFill>
                  <a:srgbClr val="000000"/>
                </a:solidFill>
                <a:latin typeface="Quicksand 1 Bold"/>
              </a:rPr>
              <a:t>- ensure they are functioning effectively, securely, and in accordance</a:t>
            </a:r>
          </a:p>
          <a:p>
            <a:pPr marL="0" indent="0" lvl="0">
              <a:lnSpc>
                <a:spcPts val="4504"/>
              </a:lnSpc>
              <a:spcBef>
                <a:spcPct val="0"/>
              </a:spcBef>
            </a:pP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30060" y="284797"/>
            <a:ext cx="17027879" cy="1335405"/>
          </a:xfrm>
          <a:prstGeom prst="rect">
            <a:avLst/>
          </a:prstGeom>
        </p:spPr>
        <p:txBody>
          <a:bodyPr anchor="t" rtlCol="false" tIns="0" lIns="0" bIns="0" rIns="0">
            <a:spAutoFit/>
          </a:bodyPr>
          <a:lstStyle/>
          <a:p>
            <a:pPr algn="ctr">
              <a:lnSpc>
                <a:spcPts val="10919"/>
              </a:lnSpc>
            </a:pPr>
            <a:r>
              <a:rPr lang="en-US" sz="7800">
                <a:solidFill>
                  <a:srgbClr val="000000"/>
                </a:solidFill>
                <a:latin typeface="Paytone One Bold"/>
              </a:rPr>
              <a:t>System Audit</a:t>
            </a:r>
          </a:p>
        </p:txBody>
      </p:sp>
      <p:grpSp>
        <p:nvGrpSpPr>
          <p:cNvPr name="Group 10" id="10"/>
          <p:cNvGrpSpPr/>
          <p:nvPr/>
        </p:nvGrpSpPr>
        <p:grpSpPr>
          <a:xfrm rot="0">
            <a:off x="2016617" y="6029325"/>
            <a:ext cx="8864098" cy="2875130"/>
            <a:chOff x="0" y="0"/>
            <a:chExt cx="11818797" cy="3833506"/>
          </a:xfrm>
        </p:grpSpPr>
        <p:sp>
          <p:nvSpPr>
            <p:cNvPr name="TextBox 11" id="11"/>
            <p:cNvSpPr txBox="true"/>
            <p:nvPr/>
          </p:nvSpPr>
          <p:spPr>
            <a:xfrm rot="0">
              <a:off x="0" y="47625"/>
              <a:ext cx="11818797" cy="1171579"/>
            </a:xfrm>
            <a:prstGeom prst="rect">
              <a:avLst/>
            </a:prstGeom>
          </p:spPr>
          <p:txBody>
            <a:bodyPr anchor="t" rtlCol="false" tIns="0" lIns="0" bIns="0" rIns="0">
              <a:spAutoFit/>
            </a:bodyPr>
            <a:lstStyle/>
            <a:p>
              <a:pPr marL="0" indent="0" lvl="0">
                <a:lnSpc>
                  <a:spcPts val="6600"/>
                </a:lnSpc>
              </a:pPr>
              <a:r>
                <a:rPr lang="en-US" sz="6000">
                  <a:solidFill>
                    <a:srgbClr val="000000"/>
                  </a:solidFill>
                  <a:latin typeface="Montserrat Classic Bold"/>
                </a:rPr>
                <a:t>PURPOSE</a:t>
              </a:r>
            </a:p>
          </p:txBody>
        </p:sp>
        <p:sp>
          <p:nvSpPr>
            <p:cNvPr name="TextBox 12" id="12"/>
            <p:cNvSpPr txBox="true"/>
            <p:nvPr/>
          </p:nvSpPr>
          <p:spPr>
            <a:xfrm rot="0">
              <a:off x="0" y="1636829"/>
              <a:ext cx="11818797" cy="2196677"/>
            </a:xfrm>
            <a:prstGeom prst="rect">
              <a:avLst/>
            </a:prstGeom>
          </p:spPr>
          <p:txBody>
            <a:bodyPr anchor="t" rtlCol="false" tIns="0" lIns="0" bIns="0" rIns="0">
              <a:spAutoFit/>
            </a:bodyPr>
            <a:lstStyle/>
            <a:p>
              <a:pPr>
                <a:lnSpc>
                  <a:spcPts val="4479"/>
                </a:lnSpc>
              </a:pPr>
              <a:r>
                <a:rPr lang="en-US" sz="3199">
                  <a:solidFill>
                    <a:srgbClr val="8D6B4E"/>
                  </a:solidFill>
                  <a:latin typeface="Montserrat Classic"/>
                </a:rPr>
                <a:t>- Assessment of Controls</a:t>
              </a:r>
            </a:p>
            <a:p>
              <a:pPr>
                <a:lnSpc>
                  <a:spcPts val="4479"/>
                </a:lnSpc>
              </a:pPr>
              <a:r>
                <a:rPr lang="en-US" sz="3199">
                  <a:solidFill>
                    <a:srgbClr val="8D6B4E"/>
                  </a:solidFill>
                  <a:latin typeface="Montserrat Classic"/>
                </a:rPr>
                <a:t>- Risk Identification</a:t>
              </a:r>
            </a:p>
            <a:p>
              <a:pPr algn="l" marL="0" indent="0" lvl="0">
                <a:lnSpc>
                  <a:spcPts val="4479"/>
                </a:lnSpc>
              </a:pPr>
              <a:r>
                <a:rPr lang="en-US" sz="3199">
                  <a:solidFill>
                    <a:srgbClr val="8D6B4E"/>
                  </a:solidFill>
                  <a:latin typeface="Montserrat Classic"/>
                </a:rPr>
                <a:t>- Compliance Verification</a:t>
              </a:r>
            </a:p>
          </p:txBody>
        </p:sp>
      </p:grpSp>
      <p:grpSp>
        <p:nvGrpSpPr>
          <p:cNvPr name="Group 13" id="13"/>
          <p:cNvGrpSpPr/>
          <p:nvPr/>
        </p:nvGrpSpPr>
        <p:grpSpPr>
          <a:xfrm rot="0">
            <a:off x="10285658" y="6029325"/>
            <a:ext cx="8864098" cy="2875130"/>
            <a:chOff x="0" y="0"/>
            <a:chExt cx="11818797" cy="3833506"/>
          </a:xfrm>
        </p:grpSpPr>
        <p:sp>
          <p:nvSpPr>
            <p:cNvPr name="TextBox 14" id="14"/>
            <p:cNvSpPr txBox="true"/>
            <p:nvPr/>
          </p:nvSpPr>
          <p:spPr>
            <a:xfrm rot="0">
              <a:off x="0" y="47625"/>
              <a:ext cx="11818797" cy="1171579"/>
            </a:xfrm>
            <a:prstGeom prst="rect">
              <a:avLst/>
            </a:prstGeom>
          </p:spPr>
          <p:txBody>
            <a:bodyPr anchor="t" rtlCol="false" tIns="0" lIns="0" bIns="0" rIns="0">
              <a:spAutoFit/>
            </a:bodyPr>
            <a:lstStyle/>
            <a:p>
              <a:pPr marL="0" indent="0" lvl="0">
                <a:lnSpc>
                  <a:spcPts val="6600"/>
                </a:lnSpc>
              </a:pPr>
              <a:r>
                <a:rPr lang="en-US" sz="6000">
                  <a:solidFill>
                    <a:srgbClr val="000000"/>
                  </a:solidFill>
                  <a:latin typeface="Montserrat Classic Bold"/>
                </a:rPr>
                <a:t>IMPORTANCE</a:t>
              </a:r>
            </a:p>
          </p:txBody>
        </p:sp>
        <p:sp>
          <p:nvSpPr>
            <p:cNvPr name="TextBox 15" id="15"/>
            <p:cNvSpPr txBox="true"/>
            <p:nvPr/>
          </p:nvSpPr>
          <p:spPr>
            <a:xfrm rot="0">
              <a:off x="0" y="1636829"/>
              <a:ext cx="11818797" cy="2196677"/>
            </a:xfrm>
            <a:prstGeom prst="rect">
              <a:avLst/>
            </a:prstGeom>
          </p:spPr>
          <p:txBody>
            <a:bodyPr anchor="t" rtlCol="false" tIns="0" lIns="0" bIns="0" rIns="0">
              <a:spAutoFit/>
            </a:bodyPr>
            <a:lstStyle/>
            <a:p>
              <a:pPr>
                <a:lnSpc>
                  <a:spcPts val="4479"/>
                </a:lnSpc>
              </a:pPr>
              <a:r>
                <a:rPr lang="en-US" sz="3199">
                  <a:solidFill>
                    <a:srgbClr val="8D6B4E"/>
                  </a:solidFill>
                  <a:latin typeface="Montserrat Classic"/>
                </a:rPr>
                <a:t>- Security Assurance</a:t>
              </a:r>
            </a:p>
            <a:p>
              <a:pPr>
                <a:lnSpc>
                  <a:spcPts val="4479"/>
                </a:lnSpc>
              </a:pPr>
              <a:r>
                <a:rPr lang="en-US" sz="3199">
                  <a:solidFill>
                    <a:srgbClr val="8D6B4E"/>
                  </a:solidFill>
                  <a:latin typeface="Montserrat Classic"/>
                </a:rPr>
                <a:t>- Compliance Adherence</a:t>
              </a:r>
            </a:p>
            <a:p>
              <a:pPr algn="l" marL="0" indent="0" lvl="0">
                <a:lnSpc>
                  <a:spcPts val="4479"/>
                </a:lnSpc>
              </a:pPr>
              <a:r>
                <a:rPr lang="en-US" sz="3199">
                  <a:solidFill>
                    <a:srgbClr val="8D6B4E"/>
                  </a:solidFill>
                  <a:latin typeface="Montserrat Classic"/>
                </a:rPr>
                <a:t>- Risk Management</a:t>
              </a:r>
            </a:p>
          </p:txBody>
        </p:sp>
      </p:grpSp>
      <p:sp>
        <p:nvSpPr>
          <p:cNvPr name="TextBox 16" id="16"/>
          <p:cNvSpPr txBox="true"/>
          <p:nvPr/>
        </p:nvSpPr>
        <p:spPr>
          <a:xfrm rot="0">
            <a:off x="77074" y="9914105"/>
            <a:ext cx="5029911" cy="342900"/>
          </a:xfrm>
          <a:prstGeom prst="rect">
            <a:avLst/>
          </a:prstGeom>
        </p:spPr>
        <p:txBody>
          <a:bodyPr anchor="t" rtlCol="false" tIns="0" lIns="0" bIns="0" rIns="0">
            <a:spAutoFit/>
          </a:bodyPr>
          <a:lstStyle/>
          <a:p>
            <a:pPr marL="0" indent="0" lvl="0">
              <a:lnSpc>
                <a:spcPts val="2760"/>
              </a:lnSpc>
            </a:pPr>
            <a:r>
              <a:rPr lang="en-US" sz="2300">
                <a:solidFill>
                  <a:srgbClr val="FDA715"/>
                </a:solidFill>
                <a:latin typeface="Montserrat Semi-Bold"/>
              </a:rPr>
              <a:t>CHRIS MARKLEN FERNANDEZ</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780"/>
            <a:ext cx="18288000" cy="9761220"/>
          </a:xfrm>
          <a:custGeom>
            <a:avLst/>
            <a:gdLst/>
            <a:ahLst/>
            <a:cxnLst/>
            <a:rect r="r" b="b" t="t" l="l"/>
            <a:pathLst>
              <a:path h="9761220" w="18288000">
                <a:moveTo>
                  <a:pt x="0" y="0"/>
                </a:moveTo>
                <a:lnTo>
                  <a:pt x="18288000" y="0"/>
                </a:lnTo>
                <a:lnTo>
                  <a:pt x="18288000" y="9761220"/>
                </a:lnTo>
                <a:lnTo>
                  <a:pt x="0" y="9761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2270683" y="260271"/>
            <a:ext cx="2845113" cy="28451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86"/>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120"/>
                </a:lnSpc>
              </a:pPr>
            </a:p>
          </p:txBody>
        </p:sp>
      </p:grpSp>
      <p:sp>
        <p:nvSpPr>
          <p:cNvPr name="Freeform 9" id="9"/>
          <p:cNvSpPr/>
          <p:nvPr/>
        </p:nvSpPr>
        <p:spPr>
          <a:xfrm flipH="true" flipV="false" rot="-774267">
            <a:off x="1120349" y="1113861"/>
            <a:ext cx="5466727" cy="1769853"/>
          </a:xfrm>
          <a:custGeom>
            <a:avLst/>
            <a:gdLst/>
            <a:ahLst/>
            <a:cxnLst/>
            <a:rect r="r" b="b" t="t" l="l"/>
            <a:pathLst>
              <a:path h="1769853" w="5466727">
                <a:moveTo>
                  <a:pt x="5466726" y="0"/>
                </a:moveTo>
                <a:lnTo>
                  <a:pt x="0" y="0"/>
                </a:lnTo>
                <a:lnTo>
                  <a:pt x="0" y="1769853"/>
                </a:lnTo>
                <a:lnTo>
                  <a:pt x="5466726" y="1769853"/>
                </a:lnTo>
                <a:lnTo>
                  <a:pt x="54667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351378" y="3462773"/>
            <a:ext cx="11585245" cy="2847975"/>
          </a:xfrm>
          <a:prstGeom prst="rect">
            <a:avLst/>
          </a:prstGeom>
        </p:spPr>
        <p:txBody>
          <a:bodyPr anchor="t" rtlCol="false" tIns="0" lIns="0" bIns="0" rIns="0">
            <a:spAutoFit/>
          </a:bodyPr>
          <a:lstStyle/>
          <a:p>
            <a:pPr algn="ctr">
              <a:lnSpc>
                <a:spcPts val="11178"/>
              </a:lnSpc>
            </a:pPr>
            <a:r>
              <a:rPr lang="en-US" sz="9315">
                <a:solidFill>
                  <a:srgbClr val="000000"/>
                </a:solidFill>
                <a:latin typeface="More Sugar"/>
              </a:rPr>
              <a:t>Process in System Audit</a:t>
            </a:r>
          </a:p>
        </p:txBody>
      </p:sp>
      <p:sp>
        <p:nvSpPr>
          <p:cNvPr name="TextBox 11" id="11"/>
          <p:cNvSpPr txBox="true"/>
          <p:nvPr/>
        </p:nvSpPr>
        <p:spPr>
          <a:xfrm rot="0">
            <a:off x="85885" y="9944100"/>
            <a:ext cx="5029911" cy="342900"/>
          </a:xfrm>
          <a:prstGeom prst="rect">
            <a:avLst/>
          </a:prstGeom>
        </p:spPr>
        <p:txBody>
          <a:bodyPr anchor="t" rtlCol="false" tIns="0" lIns="0" bIns="0" rIns="0">
            <a:spAutoFit/>
          </a:bodyPr>
          <a:lstStyle/>
          <a:p>
            <a:pPr marL="0" indent="0" lvl="0">
              <a:lnSpc>
                <a:spcPts val="2760"/>
              </a:lnSpc>
            </a:pPr>
            <a:r>
              <a:rPr lang="en-US" sz="2300">
                <a:solidFill>
                  <a:srgbClr val="FDA715"/>
                </a:solidFill>
                <a:latin typeface="Montserrat Semi-Bold"/>
              </a:rPr>
              <a:t>CHRIS MARKLEN FERNANDEZ</a:t>
            </a:r>
          </a:p>
        </p:txBody>
      </p:sp>
      <p:sp>
        <p:nvSpPr>
          <p:cNvPr name="Freeform 12" id="12"/>
          <p:cNvSpPr/>
          <p:nvPr/>
        </p:nvSpPr>
        <p:spPr>
          <a:xfrm flipH="true" flipV="false" rot="-774267">
            <a:off x="7147584" y="10655141"/>
            <a:ext cx="3422189" cy="1107934"/>
          </a:xfrm>
          <a:custGeom>
            <a:avLst/>
            <a:gdLst/>
            <a:ahLst/>
            <a:cxnLst/>
            <a:rect r="r" b="b" t="t" l="l"/>
            <a:pathLst>
              <a:path h="1107934" w="3422189">
                <a:moveTo>
                  <a:pt x="3422188" y="0"/>
                </a:moveTo>
                <a:lnTo>
                  <a:pt x="0" y="0"/>
                </a:lnTo>
                <a:lnTo>
                  <a:pt x="0" y="1107933"/>
                </a:lnTo>
                <a:lnTo>
                  <a:pt x="3422188" y="1107933"/>
                </a:lnTo>
                <a:lnTo>
                  <a:pt x="34221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p:cSld>
    <p:bg>
      <p:bgPr>
        <a:solidFill>
          <a:srgbClr val="EFEBCE"/>
        </a:solidFill>
      </p:bgPr>
    </p:bg>
    <p:spTree>
      <p:nvGrpSpPr>
        <p:cNvPr id="1" name=""/>
        <p:cNvGrpSpPr/>
        <p:nvPr/>
      </p:nvGrpSpPr>
      <p:grpSpPr>
        <a:xfrm>
          <a:off x="0" y="0"/>
          <a:ext cx="0" cy="0"/>
          <a:chOff x="0" y="0"/>
          <a:chExt cx="0" cy="0"/>
        </a:xfrm>
      </p:grpSpPr>
      <p:grpSp>
        <p:nvGrpSpPr>
          <p:cNvPr name="Group 2" id="2"/>
          <p:cNvGrpSpPr/>
          <p:nvPr/>
        </p:nvGrpSpPr>
        <p:grpSpPr>
          <a:xfrm rot="0">
            <a:off x="164089" y="251255"/>
            <a:ext cx="4891629" cy="1459219"/>
            <a:chOff x="0" y="0"/>
            <a:chExt cx="1288330" cy="384321"/>
          </a:xfrm>
        </p:grpSpPr>
        <p:sp>
          <p:nvSpPr>
            <p:cNvPr name="Freeform 3" id="3"/>
            <p:cNvSpPr/>
            <p:nvPr/>
          </p:nvSpPr>
          <p:spPr>
            <a:xfrm flipH="false" flipV="false" rot="0">
              <a:off x="0" y="0"/>
              <a:ext cx="1288330" cy="384321"/>
            </a:xfrm>
            <a:custGeom>
              <a:avLst/>
              <a:gdLst/>
              <a:ahLst/>
              <a:cxnLst/>
              <a:rect r="r" b="b" t="t" l="l"/>
              <a:pathLst>
                <a:path h="384321" w="1288330">
                  <a:moveTo>
                    <a:pt x="52229" y="0"/>
                  </a:moveTo>
                  <a:lnTo>
                    <a:pt x="1236101" y="0"/>
                  </a:lnTo>
                  <a:cubicBezTo>
                    <a:pt x="1249953" y="0"/>
                    <a:pt x="1263238" y="5503"/>
                    <a:pt x="1273033" y="15297"/>
                  </a:cubicBezTo>
                  <a:cubicBezTo>
                    <a:pt x="1282828" y="25092"/>
                    <a:pt x="1288330" y="38377"/>
                    <a:pt x="1288330" y="52229"/>
                  </a:cubicBezTo>
                  <a:lnTo>
                    <a:pt x="1288330" y="332092"/>
                  </a:lnTo>
                  <a:cubicBezTo>
                    <a:pt x="1288330" y="345944"/>
                    <a:pt x="1282828" y="359229"/>
                    <a:pt x="1273033" y="369024"/>
                  </a:cubicBezTo>
                  <a:cubicBezTo>
                    <a:pt x="1263238" y="378818"/>
                    <a:pt x="1249953" y="384321"/>
                    <a:pt x="1236101" y="384321"/>
                  </a:cubicBezTo>
                  <a:lnTo>
                    <a:pt x="52229" y="384321"/>
                  </a:lnTo>
                  <a:cubicBezTo>
                    <a:pt x="38377" y="384321"/>
                    <a:pt x="25092" y="378818"/>
                    <a:pt x="15297" y="369024"/>
                  </a:cubicBezTo>
                  <a:cubicBezTo>
                    <a:pt x="5503" y="359229"/>
                    <a:pt x="0" y="345944"/>
                    <a:pt x="0" y="332092"/>
                  </a:cubicBezTo>
                  <a:lnTo>
                    <a:pt x="0" y="52229"/>
                  </a:lnTo>
                  <a:cubicBezTo>
                    <a:pt x="0" y="38377"/>
                    <a:pt x="5503" y="25092"/>
                    <a:pt x="15297" y="15297"/>
                  </a:cubicBezTo>
                  <a:cubicBezTo>
                    <a:pt x="25092" y="5503"/>
                    <a:pt x="38377" y="0"/>
                    <a:pt x="52229" y="0"/>
                  </a:cubicBezTo>
                  <a:close/>
                </a:path>
              </a:pathLst>
            </a:custGeom>
            <a:solidFill>
              <a:srgbClr val="FFFFFF">
                <a:alpha val="69804"/>
              </a:srgbClr>
            </a:solidFill>
            <a:ln w="76200" cap="rnd">
              <a:solidFill>
                <a:srgbClr val="C78E5F">
                  <a:alpha val="69804"/>
                </a:srgbClr>
              </a:solidFill>
              <a:prstDash val="solid"/>
              <a:round/>
            </a:ln>
          </p:spPr>
        </p:sp>
        <p:sp>
          <p:nvSpPr>
            <p:cNvPr name="TextBox 4" id="4"/>
            <p:cNvSpPr txBox="true"/>
            <p:nvPr/>
          </p:nvSpPr>
          <p:spPr>
            <a:xfrm>
              <a:off x="0" y="-19050"/>
              <a:ext cx="1288330" cy="403371"/>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302527" y="415545"/>
            <a:ext cx="4614753" cy="1130640"/>
          </a:xfrm>
          <a:prstGeom prst="rect">
            <a:avLst/>
          </a:prstGeom>
        </p:spPr>
        <p:txBody>
          <a:bodyPr anchor="t" rtlCol="false" tIns="0" lIns="0" bIns="0" rIns="0">
            <a:spAutoFit/>
          </a:bodyPr>
          <a:lstStyle/>
          <a:p>
            <a:pPr algn="ctr">
              <a:lnSpc>
                <a:spcPts val="4452"/>
              </a:lnSpc>
            </a:pPr>
            <a:r>
              <a:rPr lang="en-US" sz="3710">
                <a:solidFill>
                  <a:srgbClr val="000000"/>
                </a:solidFill>
                <a:latin typeface="More Sugar"/>
              </a:rPr>
              <a:t>Process in System Audit</a:t>
            </a:r>
          </a:p>
        </p:txBody>
      </p:sp>
      <p:grpSp>
        <p:nvGrpSpPr>
          <p:cNvPr name="Group 6" id="6"/>
          <p:cNvGrpSpPr/>
          <p:nvPr/>
        </p:nvGrpSpPr>
        <p:grpSpPr>
          <a:xfrm rot="0">
            <a:off x="5294520" y="1211460"/>
            <a:ext cx="7830855" cy="1563925"/>
            <a:chOff x="0" y="0"/>
            <a:chExt cx="2161863" cy="431753"/>
          </a:xfrm>
        </p:grpSpPr>
        <p:sp>
          <p:nvSpPr>
            <p:cNvPr name="Freeform 7" id="7"/>
            <p:cNvSpPr/>
            <p:nvPr/>
          </p:nvSpPr>
          <p:spPr>
            <a:xfrm flipH="false" flipV="false" rot="0">
              <a:off x="0" y="0"/>
              <a:ext cx="2161863" cy="431753"/>
            </a:xfrm>
            <a:custGeom>
              <a:avLst/>
              <a:gdLst/>
              <a:ahLst/>
              <a:cxnLst/>
              <a:rect r="r" b="b" t="t" l="l"/>
              <a:pathLst>
                <a:path h="431753" w="2161863">
                  <a:moveTo>
                    <a:pt x="50421" y="0"/>
                  </a:moveTo>
                  <a:lnTo>
                    <a:pt x="2111442" y="0"/>
                  </a:lnTo>
                  <a:cubicBezTo>
                    <a:pt x="2139289" y="0"/>
                    <a:pt x="2161863" y="22574"/>
                    <a:pt x="2161863" y="50421"/>
                  </a:cubicBezTo>
                  <a:lnTo>
                    <a:pt x="2161863" y="381332"/>
                  </a:lnTo>
                  <a:cubicBezTo>
                    <a:pt x="2161863" y="409178"/>
                    <a:pt x="2139289" y="431753"/>
                    <a:pt x="2111442" y="431753"/>
                  </a:cubicBezTo>
                  <a:lnTo>
                    <a:pt x="50421" y="431753"/>
                  </a:lnTo>
                  <a:cubicBezTo>
                    <a:pt x="22574" y="431753"/>
                    <a:pt x="0" y="409178"/>
                    <a:pt x="0" y="381332"/>
                  </a:cubicBezTo>
                  <a:lnTo>
                    <a:pt x="0" y="50421"/>
                  </a:lnTo>
                  <a:cubicBezTo>
                    <a:pt x="0" y="22574"/>
                    <a:pt x="22574" y="0"/>
                    <a:pt x="50421" y="0"/>
                  </a:cubicBezTo>
                  <a:close/>
                </a:path>
              </a:pathLst>
            </a:custGeom>
            <a:solidFill>
              <a:srgbClr val="FFFFFF"/>
            </a:solidFill>
          </p:spPr>
        </p:sp>
        <p:sp>
          <p:nvSpPr>
            <p:cNvPr name="TextBox 8" id="8"/>
            <p:cNvSpPr txBox="true"/>
            <p:nvPr/>
          </p:nvSpPr>
          <p:spPr>
            <a:xfrm>
              <a:off x="0" y="0"/>
              <a:ext cx="2161863" cy="431753"/>
            </a:xfrm>
            <a:prstGeom prst="rect">
              <a:avLst/>
            </a:prstGeom>
          </p:spPr>
          <p:txBody>
            <a:bodyPr anchor="ctr" rtlCol="false" tIns="50800" lIns="50800" bIns="50800" rIns="50800"/>
            <a:lstStyle/>
            <a:p>
              <a:pPr algn="ctr">
                <a:lnSpc>
                  <a:spcPts val="3839"/>
                </a:lnSpc>
              </a:pPr>
              <a:r>
                <a:rPr lang="en-US" sz="3199">
                  <a:solidFill>
                    <a:srgbClr val="1B4444"/>
                  </a:solidFill>
                  <a:latin typeface="Montserrat Semi-Bold"/>
                </a:rPr>
                <a:t>FORMULATION OF AUDIT PLAN</a:t>
              </a:r>
            </a:p>
          </p:txBody>
        </p:sp>
      </p:grpSp>
      <p:grpSp>
        <p:nvGrpSpPr>
          <p:cNvPr name="Group 9" id="9"/>
          <p:cNvGrpSpPr/>
          <p:nvPr/>
        </p:nvGrpSpPr>
        <p:grpSpPr>
          <a:xfrm rot="0">
            <a:off x="6155530" y="525780"/>
            <a:ext cx="6108834" cy="910170"/>
            <a:chOff x="0" y="0"/>
            <a:chExt cx="1686465" cy="251270"/>
          </a:xfrm>
        </p:grpSpPr>
        <p:sp>
          <p:nvSpPr>
            <p:cNvPr name="Freeform 10" id="10"/>
            <p:cNvSpPr/>
            <p:nvPr/>
          </p:nvSpPr>
          <p:spPr>
            <a:xfrm flipH="false" flipV="false" rot="0">
              <a:off x="0" y="0"/>
              <a:ext cx="1686465" cy="251270"/>
            </a:xfrm>
            <a:custGeom>
              <a:avLst/>
              <a:gdLst/>
              <a:ahLst/>
              <a:cxnLst/>
              <a:rect r="r" b="b" t="t" l="l"/>
              <a:pathLst>
                <a:path h="251270" w="1686465">
                  <a:moveTo>
                    <a:pt x="0" y="50800"/>
                  </a:moveTo>
                  <a:lnTo>
                    <a:pt x="843232" y="0"/>
                  </a:lnTo>
                  <a:lnTo>
                    <a:pt x="1686465" y="50800"/>
                  </a:lnTo>
                  <a:lnTo>
                    <a:pt x="1686465" y="200470"/>
                  </a:lnTo>
                  <a:lnTo>
                    <a:pt x="843232" y="251270"/>
                  </a:lnTo>
                  <a:lnTo>
                    <a:pt x="0" y="200470"/>
                  </a:lnTo>
                  <a:lnTo>
                    <a:pt x="0" y="50800"/>
                  </a:lnTo>
                  <a:close/>
                </a:path>
              </a:pathLst>
            </a:custGeom>
            <a:solidFill>
              <a:srgbClr val="FDA715"/>
            </a:solidFill>
          </p:spPr>
        </p:sp>
        <p:sp>
          <p:nvSpPr>
            <p:cNvPr name="TextBox 11" id="11"/>
            <p:cNvSpPr txBox="true"/>
            <p:nvPr/>
          </p:nvSpPr>
          <p:spPr>
            <a:xfrm>
              <a:off x="0" y="25400"/>
              <a:ext cx="1686465" cy="200470"/>
            </a:xfrm>
            <a:prstGeom prst="rect">
              <a:avLst/>
            </a:prstGeom>
          </p:spPr>
          <p:txBody>
            <a:bodyPr anchor="ctr" rtlCol="false" tIns="50800" lIns="50800" bIns="50800" rIns="50800"/>
            <a:lstStyle/>
            <a:p>
              <a:pPr algn="ctr">
                <a:lnSpc>
                  <a:spcPts val="3839"/>
                </a:lnSpc>
              </a:pPr>
              <a:r>
                <a:rPr lang="en-US" sz="3199">
                  <a:solidFill>
                    <a:srgbClr val="1B4444"/>
                  </a:solidFill>
                  <a:latin typeface="Montserrat Semi-Bold"/>
                </a:rPr>
                <a:t>PLANNING</a:t>
              </a:r>
            </a:p>
          </p:txBody>
        </p:sp>
      </p:grpSp>
      <p:grpSp>
        <p:nvGrpSpPr>
          <p:cNvPr name="Group 12" id="12"/>
          <p:cNvGrpSpPr/>
          <p:nvPr/>
        </p:nvGrpSpPr>
        <p:grpSpPr>
          <a:xfrm rot="0">
            <a:off x="4495813" y="4137136"/>
            <a:ext cx="9428268" cy="2222741"/>
            <a:chOff x="0" y="0"/>
            <a:chExt cx="2602860" cy="613632"/>
          </a:xfrm>
        </p:grpSpPr>
        <p:sp>
          <p:nvSpPr>
            <p:cNvPr name="Freeform 13" id="13"/>
            <p:cNvSpPr/>
            <p:nvPr/>
          </p:nvSpPr>
          <p:spPr>
            <a:xfrm flipH="false" flipV="false" rot="0">
              <a:off x="0" y="0"/>
              <a:ext cx="2602861" cy="613632"/>
            </a:xfrm>
            <a:custGeom>
              <a:avLst/>
              <a:gdLst/>
              <a:ahLst/>
              <a:cxnLst/>
              <a:rect r="r" b="b" t="t" l="l"/>
              <a:pathLst>
                <a:path h="613632" w="2602861">
                  <a:moveTo>
                    <a:pt x="41878" y="0"/>
                  </a:moveTo>
                  <a:lnTo>
                    <a:pt x="2560982" y="0"/>
                  </a:lnTo>
                  <a:cubicBezTo>
                    <a:pt x="2572089" y="0"/>
                    <a:pt x="2582741" y="4412"/>
                    <a:pt x="2590595" y="12266"/>
                  </a:cubicBezTo>
                  <a:cubicBezTo>
                    <a:pt x="2598448" y="20119"/>
                    <a:pt x="2602861" y="30771"/>
                    <a:pt x="2602861" y="41878"/>
                  </a:cubicBezTo>
                  <a:lnTo>
                    <a:pt x="2602861" y="571754"/>
                  </a:lnTo>
                  <a:cubicBezTo>
                    <a:pt x="2602861" y="582860"/>
                    <a:pt x="2598448" y="593512"/>
                    <a:pt x="2590595" y="601366"/>
                  </a:cubicBezTo>
                  <a:cubicBezTo>
                    <a:pt x="2582741" y="609219"/>
                    <a:pt x="2572089" y="613632"/>
                    <a:pt x="2560982" y="613632"/>
                  </a:cubicBezTo>
                  <a:lnTo>
                    <a:pt x="41878" y="613632"/>
                  </a:lnTo>
                  <a:cubicBezTo>
                    <a:pt x="18749" y="613632"/>
                    <a:pt x="0" y="594882"/>
                    <a:pt x="0" y="571754"/>
                  </a:cubicBezTo>
                  <a:lnTo>
                    <a:pt x="0" y="41878"/>
                  </a:lnTo>
                  <a:cubicBezTo>
                    <a:pt x="0" y="30771"/>
                    <a:pt x="4412" y="20119"/>
                    <a:pt x="12266" y="12266"/>
                  </a:cubicBezTo>
                  <a:cubicBezTo>
                    <a:pt x="20119" y="4412"/>
                    <a:pt x="30771" y="0"/>
                    <a:pt x="41878" y="0"/>
                  </a:cubicBezTo>
                  <a:close/>
                </a:path>
              </a:pathLst>
            </a:custGeom>
            <a:solidFill>
              <a:srgbClr val="FFFFFF"/>
            </a:solidFill>
          </p:spPr>
        </p:sp>
        <p:sp>
          <p:nvSpPr>
            <p:cNvPr name="TextBox 14" id="14"/>
            <p:cNvSpPr txBox="true"/>
            <p:nvPr/>
          </p:nvSpPr>
          <p:spPr>
            <a:xfrm>
              <a:off x="0" y="0"/>
              <a:ext cx="2602860" cy="613632"/>
            </a:xfrm>
            <a:prstGeom prst="rect">
              <a:avLst/>
            </a:prstGeom>
          </p:spPr>
          <p:txBody>
            <a:bodyPr anchor="ctr" rtlCol="false" tIns="50800" lIns="50800" bIns="50800" rIns="50800"/>
            <a:lstStyle/>
            <a:p>
              <a:pPr algn="ctr">
                <a:lnSpc>
                  <a:spcPts val="3839"/>
                </a:lnSpc>
              </a:pPr>
            </a:p>
            <a:p>
              <a:pPr algn="ctr">
                <a:lnSpc>
                  <a:spcPts val="3839"/>
                </a:lnSpc>
              </a:pPr>
              <a:r>
                <a:rPr lang="en-US" sz="3199">
                  <a:solidFill>
                    <a:srgbClr val="1B4444"/>
                  </a:solidFill>
                  <a:latin typeface="Montserrat Semi-Bold"/>
                </a:rPr>
                <a:t>PRELIMINARY AUDIT</a:t>
              </a:r>
            </a:p>
            <a:p>
              <a:pPr algn="ctr">
                <a:lnSpc>
                  <a:spcPts val="3839"/>
                </a:lnSpc>
              </a:pPr>
              <a:r>
                <a:rPr lang="en-US" sz="3199">
                  <a:solidFill>
                    <a:srgbClr val="1B4444"/>
                  </a:solidFill>
                  <a:latin typeface="Montserrat Semi-Bold"/>
                </a:rPr>
                <a:t>MAIN AUDIT</a:t>
              </a:r>
            </a:p>
            <a:p>
              <a:pPr algn="ctr">
                <a:lnSpc>
                  <a:spcPts val="3839"/>
                </a:lnSpc>
              </a:pPr>
              <a:r>
                <a:rPr lang="en-US" sz="3199">
                  <a:solidFill>
                    <a:srgbClr val="1B4444"/>
                  </a:solidFill>
                  <a:latin typeface="Montserrat Semi-Bold"/>
                </a:rPr>
                <a:t>PREPARATION OF SYSTEM AUDIT REPORT</a:t>
              </a:r>
            </a:p>
          </p:txBody>
        </p:sp>
      </p:grpSp>
      <p:grpSp>
        <p:nvGrpSpPr>
          <p:cNvPr name="Group 15" id="15"/>
          <p:cNvGrpSpPr/>
          <p:nvPr/>
        </p:nvGrpSpPr>
        <p:grpSpPr>
          <a:xfrm rot="0">
            <a:off x="6155530" y="3451863"/>
            <a:ext cx="6108834" cy="910170"/>
            <a:chOff x="0" y="0"/>
            <a:chExt cx="1686465" cy="251270"/>
          </a:xfrm>
        </p:grpSpPr>
        <p:sp>
          <p:nvSpPr>
            <p:cNvPr name="Freeform 16" id="16"/>
            <p:cNvSpPr/>
            <p:nvPr/>
          </p:nvSpPr>
          <p:spPr>
            <a:xfrm flipH="false" flipV="false" rot="0">
              <a:off x="0" y="0"/>
              <a:ext cx="1686465" cy="251270"/>
            </a:xfrm>
            <a:custGeom>
              <a:avLst/>
              <a:gdLst/>
              <a:ahLst/>
              <a:cxnLst/>
              <a:rect r="r" b="b" t="t" l="l"/>
              <a:pathLst>
                <a:path h="251270" w="1686465">
                  <a:moveTo>
                    <a:pt x="0" y="50800"/>
                  </a:moveTo>
                  <a:lnTo>
                    <a:pt x="843232" y="0"/>
                  </a:lnTo>
                  <a:lnTo>
                    <a:pt x="1686465" y="50800"/>
                  </a:lnTo>
                  <a:lnTo>
                    <a:pt x="1686465" y="200470"/>
                  </a:lnTo>
                  <a:lnTo>
                    <a:pt x="843232" y="251270"/>
                  </a:lnTo>
                  <a:lnTo>
                    <a:pt x="0" y="200470"/>
                  </a:lnTo>
                  <a:lnTo>
                    <a:pt x="0" y="50800"/>
                  </a:lnTo>
                  <a:close/>
                </a:path>
              </a:pathLst>
            </a:custGeom>
            <a:solidFill>
              <a:srgbClr val="FDA715"/>
            </a:solidFill>
          </p:spPr>
        </p:sp>
        <p:sp>
          <p:nvSpPr>
            <p:cNvPr name="TextBox 17" id="17"/>
            <p:cNvSpPr txBox="true"/>
            <p:nvPr/>
          </p:nvSpPr>
          <p:spPr>
            <a:xfrm>
              <a:off x="0" y="25400"/>
              <a:ext cx="1686465" cy="200470"/>
            </a:xfrm>
            <a:prstGeom prst="rect">
              <a:avLst/>
            </a:prstGeom>
          </p:spPr>
          <p:txBody>
            <a:bodyPr anchor="ctr" rtlCol="false" tIns="50800" lIns="50800" bIns="50800" rIns="50800"/>
            <a:lstStyle/>
            <a:p>
              <a:pPr algn="ctr">
                <a:lnSpc>
                  <a:spcPts val="3839"/>
                </a:lnSpc>
              </a:pPr>
              <a:r>
                <a:rPr lang="en-US" sz="3199">
                  <a:solidFill>
                    <a:srgbClr val="1B4444"/>
                  </a:solidFill>
                  <a:latin typeface="Montserrat Semi-Bold"/>
                </a:rPr>
                <a:t>IMPLEMENTATION</a:t>
              </a:r>
            </a:p>
          </p:txBody>
        </p:sp>
      </p:grpSp>
      <p:grpSp>
        <p:nvGrpSpPr>
          <p:cNvPr name="Group 18" id="18"/>
          <p:cNvGrpSpPr/>
          <p:nvPr/>
        </p:nvGrpSpPr>
        <p:grpSpPr>
          <a:xfrm rot="0">
            <a:off x="4495813" y="7721359"/>
            <a:ext cx="9428268" cy="2222741"/>
            <a:chOff x="0" y="0"/>
            <a:chExt cx="2602860" cy="613632"/>
          </a:xfrm>
        </p:grpSpPr>
        <p:sp>
          <p:nvSpPr>
            <p:cNvPr name="Freeform 19" id="19"/>
            <p:cNvSpPr/>
            <p:nvPr/>
          </p:nvSpPr>
          <p:spPr>
            <a:xfrm flipH="false" flipV="false" rot="0">
              <a:off x="0" y="0"/>
              <a:ext cx="2602861" cy="613632"/>
            </a:xfrm>
            <a:custGeom>
              <a:avLst/>
              <a:gdLst/>
              <a:ahLst/>
              <a:cxnLst/>
              <a:rect r="r" b="b" t="t" l="l"/>
              <a:pathLst>
                <a:path h="613632" w="2602861">
                  <a:moveTo>
                    <a:pt x="41878" y="0"/>
                  </a:moveTo>
                  <a:lnTo>
                    <a:pt x="2560982" y="0"/>
                  </a:lnTo>
                  <a:cubicBezTo>
                    <a:pt x="2572089" y="0"/>
                    <a:pt x="2582741" y="4412"/>
                    <a:pt x="2590595" y="12266"/>
                  </a:cubicBezTo>
                  <a:cubicBezTo>
                    <a:pt x="2598448" y="20119"/>
                    <a:pt x="2602861" y="30771"/>
                    <a:pt x="2602861" y="41878"/>
                  </a:cubicBezTo>
                  <a:lnTo>
                    <a:pt x="2602861" y="571754"/>
                  </a:lnTo>
                  <a:cubicBezTo>
                    <a:pt x="2602861" y="582860"/>
                    <a:pt x="2598448" y="593512"/>
                    <a:pt x="2590595" y="601366"/>
                  </a:cubicBezTo>
                  <a:cubicBezTo>
                    <a:pt x="2582741" y="609219"/>
                    <a:pt x="2572089" y="613632"/>
                    <a:pt x="2560982" y="613632"/>
                  </a:cubicBezTo>
                  <a:lnTo>
                    <a:pt x="41878" y="613632"/>
                  </a:lnTo>
                  <a:cubicBezTo>
                    <a:pt x="18749" y="613632"/>
                    <a:pt x="0" y="594882"/>
                    <a:pt x="0" y="571754"/>
                  </a:cubicBezTo>
                  <a:lnTo>
                    <a:pt x="0" y="41878"/>
                  </a:lnTo>
                  <a:cubicBezTo>
                    <a:pt x="0" y="30771"/>
                    <a:pt x="4412" y="20119"/>
                    <a:pt x="12266" y="12266"/>
                  </a:cubicBezTo>
                  <a:cubicBezTo>
                    <a:pt x="20119" y="4412"/>
                    <a:pt x="30771" y="0"/>
                    <a:pt x="41878" y="0"/>
                  </a:cubicBezTo>
                  <a:close/>
                </a:path>
              </a:pathLst>
            </a:custGeom>
            <a:solidFill>
              <a:srgbClr val="FFFFFF"/>
            </a:solidFill>
          </p:spPr>
        </p:sp>
        <p:sp>
          <p:nvSpPr>
            <p:cNvPr name="TextBox 20" id="20"/>
            <p:cNvSpPr txBox="true"/>
            <p:nvPr/>
          </p:nvSpPr>
          <p:spPr>
            <a:xfrm>
              <a:off x="0" y="0"/>
              <a:ext cx="2602860" cy="613632"/>
            </a:xfrm>
            <a:prstGeom prst="rect">
              <a:avLst/>
            </a:prstGeom>
          </p:spPr>
          <p:txBody>
            <a:bodyPr anchor="ctr" rtlCol="false" tIns="50800" lIns="50800" bIns="50800" rIns="50800"/>
            <a:lstStyle/>
            <a:p>
              <a:pPr algn="ctr">
                <a:lnSpc>
                  <a:spcPts val="3839"/>
                </a:lnSpc>
              </a:pPr>
            </a:p>
            <a:p>
              <a:pPr algn="ctr">
                <a:lnSpc>
                  <a:spcPts val="3839"/>
                </a:lnSpc>
              </a:pPr>
              <a:r>
                <a:rPr lang="en-US" sz="3199">
                  <a:solidFill>
                    <a:srgbClr val="1B4444"/>
                  </a:solidFill>
                  <a:latin typeface="Montserrat Semi-Bold"/>
                </a:rPr>
                <a:t>OPINION EXCHANGE MEETING</a:t>
              </a:r>
            </a:p>
            <a:p>
              <a:pPr algn="ctr">
                <a:lnSpc>
                  <a:spcPts val="3839"/>
                </a:lnSpc>
              </a:pPr>
              <a:r>
                <a:rPr lang="en-US" sz="3199">
                  <a:solidFill>
                    <a:srgbClr val="1B4444"/>
                  </a:solidFill>
                  <a:latin typeface="Montserrat Semi-Bold"/>
                </a:rPr>
                <a:t>AUDIT REPORT MEETING</a:t>
              </a:r>
            </a:p>
            <a:p>
              <a:pPr algn="ctr">
                <a:lnSpc>
                  <a:spcPts val="3839"/>
                </a:lnSpc>
              </a:pPr>
              <a:r>
                <a:rPr lang="en-US" sz="3199">
                  <a:solidFill>
                    <a:srgbClr val="1B4444"/>
                  </a:solidFill>
                  <a:latin typeface="Montserrat Semi-Bold"/>
                </a:rPr>
                <a:t>FOLLOW-UP</a:t>
              </a:r>
            </a:p>
          </p:txBody>
        </p:sp>
      </p:grpSp>
      <p:grpSp>
        <p:nvGrpSpPr>
          <p:cNvPr name="Group 21" id="21"/>
          <p:cNvGrpSpPr/>
          <p:nvPr/>
        </p:nvGrpSpPr>
        <p:grpSpPr>
          <a:xfrm rot="0">
            <a:off x="6155530" y="7036087"/>
            <a:ext cx="6108834" cy="910170"/>
            <a:chOff x="0" y="0"/>
            <a:chExt cx="1686465" cy="251270"/>
          </a:xfrm>
        </p:grpSpPr>
        <p:sp>
          <p:nvSpPr>
            <p:cNvPr name="Freeform 22" id="22"/>
            <p:cNvSpPr/>
            <p:nvPr/>
          </p:nvSpPr>
          <p:spPr>
            <a:xfrm flipH="false" flipV="false" rot="0">
              <a:off x="0" y="0"/>
              <a:ext cx="1686465" cy="251270"/>
            </a:xfrm>
            <a:custGeom>
              <a:avLst/>
              <a:gdLst/>
              <a:ahLst/>
              <a:cxnLst/>
              <a:rect r="r" b="b" t="t" l="l"/>
              <a:pathLst>
                <a:path h="251270" w="1686465">
                  <a:moveTo>
                    <a:pt x="0" y="50800"/>
                  </a:moveTo>
                  <a:lnTo>
                    <a:pt x="843232" y="0"/>
                  </a:lnTo>
                  <a:lnTo>
                    <a:pt x="1686465" y="50800"/>
                  </a:lnTo>
                  <a:lnTo>
                    <a:pt x="1686465" y="200470"/>
                  </a:lnTo>
                  <a:lnTo>
                    <a:pt x="843232" y="251270"/>
                  </a:lnTo>
                  <a:lnTo>
                    <a:pt x="0" y="200470"/>
                  </a:lnTo>
                  <a:lnTo>
                    <a:pt x="0" y="50800"/>
                  </a:lnTo>
                  <a:close/>
                </a:path>
              </a:pathLst>
            </a:custGeom>
            <a:solidFill>
              <a:srgbClr val="FDA715"/>
            </a:solidFill>
          </p:spPr>
        </p:sp>
        <p:sp>
          <p:nvSpPr>
            <p:cNvPr name="TextBox 23" id="23"/>
            <p:cNvSpPr txBox="true"/>
            <p:nvPr/>
          </p:nvSpPr>
          <p:spPr>
            <a:xfrm>
              <a:off x="0" y="25400"/>
              <a:ext cx="1686465" cy="200470"/>
            </a:xfrm>
            <a:prstGeom prst="rect">
              <a:avLst/>
            </a:prstGeom>
          </p:spPr>
          <p:txBody>
            <a:bodyPr anchor="ctr" rtlCol="false" tIns="50800" lIns="50800" bIns="50800" rIns="50800"/>
            <a:lstStyle/>
            <a:p>
              <a:pPr algn="ctr">
                <a:lnSpc>
                  <a:spcPts val="3839"/>
                </a:lnSpc>
              </a:pPr>
              <a:r>
                <a:rPr lang="en-US" sz="3199">
                  <a:solidFill>
                    <a:srgbClr val="1B4444"/>
                  </a:solidFill>
                  <a:latin typeface="Montserrat Semi-Bold"/>
                </a:rPr>
                <a:t>REPORTING</a:t>
              </a:r>
            </a:p>
          </p:txBody>
        </p:sp>
      </p:gr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238195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sp>
        <p:nvSpPr>
          <p:cNvPr name="TextBox 3" id="3"/>
          <p:cNvSpPr txBox="true"/>
          <p:nvPr/>
        </p:nvSpPr>
        <p:spPr>
          <a:xfrm rot="0">
            <a:off x="5033857" y="5810536"/>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Bold"/>
              </a:rPr>
              <a:t>Presented By : LT 6 </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1587" y="2631309"/>
            <a:ext cx="16230600" cy="6134070"/>
            <a:chOff x="0" y="0"/>
            <a:chExt cx="4274726" cy="1615557"/>
          </a:xfrm>
        </p:grpSpPr>
        <p:sp>
          <p:nvSpPr>
            <p:cNvPr name="Freeform 4" id="4"/>
            <p:cNvSpPr/>
            <p:nvPr/>
          </p:nvSpPr>
          <p:spPr>
            <a:xfrm flipH="false" flipV="false" rot="0">
              <a:off x="0" y="0"/>
              <a:ext cx="4274726" cy="1615557"/>
            </a:xfrm>
            <a:custGeom>
              <a:avLst/>
              <a:gdLst/>
              <a:ahLst/>
              <a:cxnLst/>
              <a:rect r="r" b="b" t="t" l="l"/>
              <a:pathLst>
                <a:path h="1615557" w="4274726">
                  <a:moveTo>
                    <a:pt x="24327" y="0"/>
                  </a:moveTo>
                  <a:lnTo>
                    <a:pt x="4250399" y="0"/>
                  </a:lnTo>
                  <a:cubicBezTo>
                    <a:pt x="4263834" y="0"/>
                    <a:pt x="4274726" y="10891"/>
                    <a:pt x="4274726" y="24327"/>
                  </a:cubicBezTo>
                  <a:lnTo>
                    <a:pt x="4274726" y="1591231"/>
                  </a:lnTo>
                  <a:cubicBezTo>
                    <a:pt x="4274726" y="1604666"/>
                    <a:pt x="4263834" y="1615557"/>
                    <a:pt x="4250399" y="1615557"/>
                  </a:cubicBezTo>
                  <a:lnTo>
                    <a:pt x="24327" y="1615557"/>
                  </a:lnTo>
                  <a:cubicBezTo>
                    <a:pt x="10891" y="1615557"/>
                    <a:pt x="0" y="1604666"/>
                    <a:pt x="0" y="1591231"/>
                  </a:cubicBezTo>
                  <a:lnTo>
                    <a:pt x="0" y="24327"/>
                  </a:lnTo>
                  <a:cubicBezTo>
                    <a:pt x="0" y="10891"/>
                    <a:pt x="10891" y="0"/>
                    <a:pt x="24327" y="0"/>
                  </a:cubicBezTo>
                  <a:close/>
                </a:path>
              </a:pathLst>
            </a:custGeom>
            <a:solidFill>
              <a:srgbClr val="DCC3AC"/>
            </a:solidFill>
          </p:spPr>
        </p:sp>
        <p:sp>
          <p:nvSpPr>
            <p:cNvPr name="TextBox 5" id="5"/>
            <p:cNvSpPr txBox="true"/>
            <p:nvPr/>
          </p:nvSpPr>
          <p:spPr>
            <a:xfrm>
              <a:off x="0" y="-38100"/>
              <a:ext cx="4274726" cy="16536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3169273"/>
            <a:ext cx="16213487" cy="6562913"/>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Quicksand 1 Bold"/>
              </a:rPr>
              <a:t>Definition: A set of best practices for IT service management (ITSM)</a:t>
            </a:r>
          </a:p>
          <a:p>
            <a:pPr marL="734059" indent="-367030" lvl="1">
              <a:lnSpc>
                <a:spcPts val="4759"/>
              </a:lnSpc>
              <a:buFont typeface="Arial"/>
              <a:buChar char="•"/>
            </a:pPr>
            <a:r>
              <a:rPr lang="en-US" sz="3399">
                <a:solidFill>
                  <a:srgbClr val="000000"/>
                </a:solidFill>
                <a:latin typeface="Quicksand 1 Bold"/>
              </a:rPr>
              <a:t>Objective: To optimize risk management, enhance customer relations, and ensure cost-effective operations</a:t>
            </a:r>
          </a:p>
          <a:p>
            <a:pPr marL="734059" indent="-367030" lvl="1">
              <a:lnSpc>
                <a:spcPts val="4759"/>
              </a:lnSpc>
              <a:buFont typeface="Arial"/>
              <a:buChar char="•"/>
            </a:pPr>
            <a:r>
              <a:rPr lang="en-US" sz="3399">
                <a:solidFill>
                  <a:srgbClr val="000000"/>
                </a:solidFill>
                <a:latin typeface="Quicksand 1 Bold"/>
              </a:rPr>
              <a:t>Benefits:</a:t>
            </a:r>
          </a:p>
          <a:p>
            <a:pPr marL="734059" indent="-367030" lvl="1">
              <a:lnSpc>
                <a:spcPts val="4759"/>
              </a:lnSpc>
              <a:buFont typeface="Arial"/>
              <a:buChar char="•"/>
            </a:pPr>
            <a:r>
              <a:rPr lang="en-US" sz="3399">
                <a:solidFill>
                  <a:srgbClr val="000000"/>
                </a:solidFill>
                <a:latin typeface="Quicksand 1 Bold"/>
              </a:rPr>
              <a:t>Reduces IT operational costs</a:t>
            </a:r>
          </a:p>
          <a:p>
            <a:pPr marL="734059" indent="-367030" lvl="1">
              <a:lnSpc>
                <a:spcPts val="4759"/>
              </a:lnSpc>
              <a:buFont typeface="Arial"/>
              <a:buChar char="•"/>
            </a:pPr>
            <a:r>
              <a:rPr lang="en-US" sz="3399">
                <a:solidFill>
                  <a:srgbClr val="000000"/>
                </a:solidFill>
                <a:latin typeface="Quicksand 1 Bold"/>
              </a:rPr>
              <a:t>Boosts productivity and employee satisfaction</a:t>
            </a:r>
          </a:p>
          <a:p>
            <a:pPr marL="734059" indent="-367030" lvl="1">
              <a:lnSpc>
                <a:spcPts val="4759"/>
              </a:lnSpc>
              <a:buFont typeface="Arial"/>
              <a:buChar char="•"/>
            </a:pPr>
            <a:r>
              <a:rPr lang="en-US" sz="3399">
                <a:solidFill>
                  <a:srgbClr val="000000"/>
                </a:solidFill>
                <a:latin typeface="Quicksand 1 Bold"/>
              </a:rPr>
              <a:t>Manages risks, failures, and disruptions effectively</a:t>
            </a:r>
          </a:p>
          <a:p>
            <a:pPr marL="734059" indent="-367030" lvl="1">
              <a:lnSpc>
                <a:spcPts val="4759"/>
              </a:lnSpc>
              <a:buFont typeface="Arial"/>
              <a:buChar char="•"/>
            </a:pPr>
            <a:r>
              <a:rPr lang="en-US" sz="3399">
                <a:solidFill>
                  <a:srgbClr val="000000"/>
                </a:solidFill>
                <a:latin typeface="Quicksand 1 Bold"/>
              </a:rPr>
              <a:t>Focus: Integrating IT into the business for stability and growth</a:t>
            </a:r>
          </a:p>
          <a:p>
            <a:pPr marL="734059" indent="-367030" lvl="1">
              <a:lnSpc>
                <a:spcPts val="4759"/>
              </a:lnSpc>
              <a:buFont typeface="Arial"/>
              <a:buChar char="•"/>
            </a:pPr>
            <a:r>
              <a:rPr lang="en-US" sz="3399">
                <a:solidFill>
                  <a:srgbClr val="000000"/>
                </a:solidFill>
                <a:latin typeface="Quicksand 1 Bold"/>
              </a:rPr>
              <a:t>Latest Version: ITIL 4, emphasizing agility and flexibility in IT departments</a:t>
            </a:r>
          </a:p>
          <a:p>
            <a:pPr>
              <a:lnSpc>
                <a:spcPts val="4669"/>
              </a:lnSpc>
            </a:pPr>
          </a:p>
          <a:p>
            <a:pPr marL="0" indent="0" lvl="0">
              <a:lnSpc>
                <a:spcPts val="4669"/>
              </a:lnSpc>
              <a:spcBef>
                <a:spcPct val="0"/>
              </a:spcBef>
            </a:pPr>
          </a:p>
        </p:txBody>
      </p:sp>
      <p:sp>
        <p:nvSpPr>
          <p:cNvPr name="Freeform 7" id="7"/>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825273" y="7695509"/>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495958" y="8462886"/>
            <a:ext cx="1492457" cy="1824114"/>
          </a:xfrm>
          <a:custGeom>
            <a:avLst/>
            <a:gdLst/>
            <a:ahLst/>
            <a:cxnLst/>
            <a:rect r="r" b="b" t="t" l="l"/>
            <a:pathLst>
              <a:path h="1824114" w="1492457">
                <a:moveTo>
                  <a:pt x="0" y="0"/>
                </a:moveTo>
                <a:lnTo>
                  <a:pt x="1492457" y="0"/>
                </a:lnTo>
                <a:lnTo>
                  <a:pt x="1492457" y="1824114"/>
                </a:lnTo>
                <a:lnTo>
                  <a:pt x="0" y="1824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30060" y="819150"/>
            <a:ext cx="17027879" cy="2218690"/>
          </a:xfrm>
          <a:prstGeom prst="rect">
            <a:avLst/>
          </a:prstGeom>
        </p:spPr>
        <p:txBody>
          <a:bodyPr anchor="t" rtlCol="false" tIns="0" lIns="0" bIns="0" rIns="0">
            <a:spAutoFit/>
          </a:bodyPr>
          <a:lstStyle/>
          <a:p>
            <a:pPr algn="ctr">
              <a:lnSpc>
                <a:spcPts val="8959"/>
              </a:lnSpc>
            </a:pPr>
            <a:r>
              <a:rPr lang="en-US" sz="6399">
                <a:solidFill>
                  <a:srgbClr val="000000"/>
                </a:solidFill>
                <a:latin typeface="Paytone One Bold"/>
              </a:rPr>
              <a:t>Information Technology Infrastructure Library (ITIL)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descr="Modern LeavesElement-44"/>
          <p:cNvSpPr/>
          <p:nvPr/>
        </p:nvSpPr>
        <p:spPr>
          <a:xfrm flipH="false" flipV="false" rot="0">
            <a:off x="-4550144" y="1161978"/>
            <a:ext cx="12121496" cy="10292252"/>
          </a:xfrm>
          <a:custGeom>
            <a:avLst/>
            <a:gdLst/>
            <a:ahLst/>
            <a:cxnLst/>
            <a:rect r="r" b="b" t="t" l="l"/>
            <a:pathLst>
              <a:path h="10292252" w="12121496">
                <a:moveTo>
                  <a:pt x="0" y="0"/>
                </a:moveTo>
                <a:lnTo>
                  <a:pt x="12121495" y="0"/>
                </a:lnTo>
                <a:lnTo>
                  <a:pt x="12121495"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descr="Blob Dynamic Round Shape"/>
          <p:cNvSpPr/>
          <p:nvPr/>
        </p:nvSpPr>
        <p:spPr>
          <a:xfrm flipH="false" flipV="false" rot="-5400000">
            <a:off x="-825273" y="7695509"/>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esthetic blob"/>
          <p:cNvSpPr/>
          <p:nvPr/>
        </p:nvSpPr>
        <p:spPr>
          <a:xfrm flipH="false" flipV="false" rot="0">
            <a:off x="14305138" y="-2884009"/>
            <a:ext cx="6602765" cy="4858093"/>
          </a:xfrm>
          <a:custGeom>
            <a:avLst/>
            <a:gdLst/>
            <a:ahLst/>
            <a:cxnLst/>
            <a:rect r="r" b="b" t="t" l="l"/>
            <a:pathLst>
              <a:path h="4858093" w="6602765">
                <a:moveTo>
                  <a:pt x="0" y="0"/>
                </a:moveTo>
                <a:lnTo>
                  <a:pt x="6602764" y="0"/>
                </a:lnTo>
                <a:lnTo>
                  <a:pt x="6602764" y="4858093"/>
                </a:lnTo>
                <a:lnTo>
                  <a:pt x="0" y="4858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15921" y="0"/>
            <a:ext cx="10346506" cy="10287000"/>
            <a:chOff x="0" y="0"/>
            <a:chExt cx="13795341" cy="13716000"/>
          </a:xfrm>
        </p:grpSpPr>
        <p:pic>
          <p:nvPicPr>
            <p:cNvPr name="Picture 6" id="6"/>
            <p:cNvPicPr>
              <a:picLocks noChangeAspect="true"/>
            </p:cNvPicPr>
            <p:nvPr/>
          </p:nvPicPr>
          <p:blipFill>
            <a:blip r:embed="rId8"/>
            <a:srcRect l="0" t="287" r="0" b="287"/>
            <a:stretch>
              <a:fillRect/>
            </a:stretch>
          </p:blipFill>
          <p:spPr>
            <a:xfrm flipH="false" flipV="false">
              <a:off x="0" y="0"/>
              <a:ext cx="13795341" cy="13716000"/>
            </a:xfrm>
            <a:prstGeom prst="rect">
              <a:avLst/>
            </a:prstGeom>
          </p:spPr>
        </p:pic>
      </p:grpSp>
      <p:sp>
        <p:nvSpPr>
          <p:cNvPr name="AutoShape 7" id="7"/>
          <p:cNvSpPr/>
          <p:nvPr/>
        </p:nvSpPr>
        <p:spPr>
          <a:xfrm>
            <a:off x="11123561" y="3985962"/>
            <a:ext cx="5122944" cy="0"/>
          </a:xfrm>
          <a:prstGeom prst="line">
            <a:avLst/>
          </a:prstGeom>
          <a:ln cap="flat" w="38100">
            <a:solidFill>
              <a:srgbClr val="DAB7A0"/>
            </a:solidFill>
            <a:prstDash val="solid"/>
            <a:headEnd type="none" len="sm" w="sm"/>
            <a:tailEnd type="none" len="sm" w="sm"/>
          </a:ln>
        </p:spPr>
      </p:sp>
      <p:sp>
        <p:nvSpPr>
          <p:cNvPr name="TextBox 8" id="8"/>
          <p:cNvSpPr txBox="true"/>
          <p:nvPr/>
        </p:nvSpPr>
        <p:spPr>
          <a:xfrm rot="0">
            <a:off x="11123561" y="1114425"/>
            <a:ext cx="5122944" cy="2549840"/>
          </a:xfrm>
          <a:prstGeom prst="rect">
            <a:avLst/>
          </a:prstGeom>
        </p:spPr>
        <p:txBody>
          <a:bodyPr anchor="t" rtlCol="false" tIns="0" lIns="0" bIns="0" rIns="0">
            <a:spAutoFit/>
          </a:bodyPr>
          <a:lstStyle/>
          <a:p>
            <a:pPr marL="0" indent="0" lvl="0">
              <a:lnSpc>
                <a:spcPts val="6667"/>
              </a:lnSpc>
            </a:pPr>
            <a:r>
              <a:rPr lang="en-US" sz="6349">
                <a:solidFill>
                  <a:srgbClr val="000000"/>
                </a:solidFill>
                <a:latin typeface="Paytone One Bold"/>
              </a:rPr>
              <a:t>The Evolution of ITIL</a:t>
            </a:r>
          </a:p>
        </p:txBody>
      </p:sp>
      <p:sp>
        <p:nvSpPr>
          <p:cNvPr name="TextBox 9" id="9"/>
          <p:cNvSpPr txBox="true"/>
          <p:nvPr/>
        </p:nvSpPr>
        <p:spPr>
          <a:xfrm rot="0">
            <a:off x="10938486" y="4262187"/>
            <a:ext cx="7014217" cy="5469369"/>
          </a:xfrm>
          <a:prstGeom prst="rect">
            <a:avLst/>
          </a:prstGeom>
        </p:spPr>
        <p:txBody>
          <a:bodyPr anchor="t" rtlCol="false" tIns="0" lIns="0" bIns="0" rIns="0">
            <a:spAutoFit/>
          </a:bodyPr>
          <a:lstStyle/>
          <a:p>
            <a:pPr marL="452030" indent="-226015" lvl="1">
              <a:lnSpc>
                <a:spcPts val="2931"/>
              </a:lnSpc>
              <a:buFont typeface="Arial"/>
              <a:buChar char="•"/>
            </a:pPr>
            <a:r>
              <a:rPr lang="en-US" sz="2093">
                <a:solidFill>
                  <a:srgbClr val="000000"/>
                </a:solidFill>
                <a:latin typeface="Quicksand 2 Bold"/>
              </a:rPr>
              <a:t>From 30 to 5 Volumes:</a:t>
            </a:r>
          </a:p>
          <a:p>
            <a:pPr marL="904060" indent="-301353" lvl="2">
              <a:lnSpc>
                <a:spcPts val="2931"/>
              </a:lnSpc>
              <a:buFont typeface="Arial"/>
              <a:buChar char="⚬"/>
            </a:pPr>
            <a:r>
              <a:rPr lang="en-US" sz="2093">
                <a:solidFill>
                  <a:srgbClr val="000000"/>
                </a:solidFill>
                <a:latin typeface="Quicksand 2 Bold"/>
              </a:rPr>
              <a:t>Original Framework: 30 comprehensive books</a:t>
            </a:r>
          </a:p>
          <a:p>
            <a:pPr marL="904060" indent="-301353" lvl="2">
              <a:lnSpc>
                <a:spcPts val="2931"/>
              </a:lnSpc>
              <a:buFont typeface="Arial"/>
              <a:buChar char="⚬"/>
            </a:pPr>
            <a:r>
              <a:rPr lang="en-US" sz="2093">
                <a:solidFill>
                  <a:srgbClr val="000000"/>
                </a:solidFill>
                <a:latin typeface="Quicksand 2 Bold"/>
              </a:rPr>
              <a:t>Version 2 (2000): Simplified to 7 focused volumes</a:t>
            </a:r>
          </a:p>
          <a:p>
            <a:pPr marL="904060" indent="-301353" lvl="2">
              <a:lnSpc>
                <a:spcPts val="2931"/>
              </a:lnSpc>
              <a:buFont typeface="Arial"/>
              <a:buChar char="⚬"/>
            </a:pPr>
            <a:r>
              <a:rPr lang="en-US" sz="2093">
                <a:solidFill>
                  <a:srgbClr val="000000"/>
                </a:solidFill>
                <a:latin typeface="Quicksand 2 Bold"/>
              </a:rPr>
              <a:t>2007 Edition: Further condensed to 5 volumes covering 26 processes/functions</a:t>
            </a:r>
          </a:p>
          <a:p>
            <a:pPr marL="452030" indent="-226015" lvl="1">
              <a:lnSpc>
                <a:spcPts val="2931"/>
              </a:lnSpc>
              <a:buFont typeface="Arial"/>
              <a:buChar char="•"/>
            </a:pPr>
            <a:r>
              <a:rPr lang="en-US" sz="2093">
                <a:solidFill>
                  <a:srgbClr val="000000"/>
                </a:solidFill>
                <a:latin typeface="Quicksand 2 Bold"/>
              </a:rPr>
              <a:t>2011 Refresh:</a:t>
            </a:r>
          </a:p>
          <a:p>
            <a:pPr marL="904060" indent="-301353" lvl="2">
              <a:lnSpc>
                <a:spcPts val="2931"/>
              </a:lnSpc>
              <a:buFont typeface="Arial"/>
              <a:buChar char="⚬"/>
            </a:pPr>
            <a:r>
              <a:rPr lang="en-US" sz="2093">
                <a:solidFill>
                  <a:srgbClr val="000000"/>
                </a:solidFill>
                <a:latin typeface="Quicksand 2 Bold"/>
              </a:rPr>
              <a:t>Maintained the five-volume structure</a:t>
            </a:r>
          </a:p>
          <a:p>
            <a:pPr marL="904060" indent="-301353" lvl="2">
              <a:lnSpc>
                <a:spcPts val="2931"/>
              </a:lnSpc>
              <a:buFont typeface="Arial"/>
              <a:buChar char="⚬"/>
            </a:pPr>
            <a:r>
              <a:rPr lang="en-US" sz="2093">
                <a:solidFill>
                  <a:srgbClr val="000000"/>
                </a:solidFill>
                <a:latin typeface="Quicksand 2 Bold"/>
              </a:rPr>
              <a:t>Enhanced clarity and usability</a:t>
            </a:r>
          </a:p>
          <a:p>
            <a:pPr marL="452030" indent="-226015" lvl="1">
              <a:lnSpc>
                <a:spcPts val="2931"/>
              </a:lnSpc>
              <a:buFont typeface="Arial"/>
              <a:buChar char="•"/>
            </a:pPr>
            <a:r>
              <a:rPr lang="en-US" sz="2093">
                <a:solidFill>
                  <a:srgbClr val="000000"/>
                </a:solidFill>
                <a:latin typeface="Quicksand 2 Bold"/>
              </a:rPr>
              <a:t>ITIL 4 (2019):</a:t>
            </a:r>
          </a:p>
          <a:p>
            <a:pPr marL="904060" indent="-301353" lvl="2">
              <a:lnSpc>
                <a:spcPts val="2931"/>
              </a:lnSpc>
              <a:buFont typeface="Arial"/>
              <a:buChar char="⚬"/>
            </a:pPr>
            <a:r>
              <a:rPr lang="en-US" sz="2093">
                <a:solidFill>
                  <a:srgbClr val="000000"/>
                </a:solidFill>
                <a:latin typeface="Quicksand 2 Bold"/>
              </a:rPr>
              <a:t>Updates for modern technology and practices</a:t>
            </a:r>
          </a:p>
          <a:p>
            <a:pPr marL="904060" indent="-301353" lvl="2">
              <a:lnSpc>
                <a:spcPts val="2931"/>
              </a:lnSpc>
              <a:buFont typeface="Arial"/>
              <a:buChar char="⚬"/>
            </a:pPr>
            <a:r>
              <a:rPr lang="en-US" sz="2093">
                <a:solidFill>
                  <a:srgbClr val="000000"/>
                </a:solidFill>
                <a:latin typeface="Quicksand 2 Bold"/>
              </a:rPr>
              <a:t>Aims for a more agile, flexible, and collaborative approach</a:t>
            </a:r>
          </a:p>
          <a:p>
            <a:pPr marL="904060" indent="-301353" lvl="2">
              <a:lnSpc>
                <a:spcPts val="2931"/>
              </a:lnSpc>
              <a:buFont typeface="Arial"/>
              <a:buChar char="⚬"/>
            </a:pPr>
            <a:r>
              <a:rPr lang="en-US" sz="2093">
                <a:solidFill>
                  <a:srgbClr val="000000"/>
                </a:solidFill>
                <a:latin typeface="Quicksand 2 Bold"/>
              </a:rPr>
              <a:t>Keeps IT aligned with business needs and future challenges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780"/>
            <a:ext cx="18288000" cy="9761220"/>
          </a:xfrm>
          <a:custGeom>
            <a:avLst/>
            <a:gdLst/>
            <a:ahLst/>
            <a:cxnLst/>
            <a:rect r="r" b="b" t="t" l="l"/>
            <a:pathLst>
              <a:path h="9761220" w="18288000">
                <a:moveTo>
                  <a:pt x="0" y="0"/>
                </a:moveTo>
                <a:lnTo>
                  <a:pt x="18288000" y="0"/>
                </a:lnTo>
                <a:lnTo>
                  <a:pt x="18288000" y="9761220"/>
                </a:lnTo>
                <a:lnTo>
                  <a:pt x="0" y="9761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2270683" y="260271"/>
            <a:ext cx="2845113" cy="28451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86"/>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120"/>
                </a:lnSpc>
              </a:pPr>
            </a:p>
          </p:txBody>
        </p:sp>
      </p:grpSp>
      <p:sp>
        <p:nvSpPr>
          <p:cNvPr name="Freeform 9" id="9"/>
          <p:cNvSpPr/>
          <p:nvPr/>
        </p:nvSpPr>
        <p:spPr>
          <a:xfrm flipH="true" flipV="false" rot="-774267">
            <a:off x="1120349" y="1113861"/>
            <a:ext cx="5466727" cy="1769853"/>
          </a:xfrm>
          <a:custGeom>
            <a:avLst/>
            <a:gdLst/>
            <a:ahLst/>
            <a:cxnLst/>
            <a:rect r="r" b="b" t="t" l="l"/>
            <a:pathLst>
              <a:path h="1769853" w="5466727">
                <a:moveTo>
                  <a:pt x="5466726" y="0"/>
                </a:moveTo>
                <a:lnTo>
                  <a:pt x="0" y="0"/>
                </a:lnTo>
                <a:lnTo>
                  <a:pt x="0" y="1769853"/>
                </a:lnTo>
                <a:lnTo>
                  <a:pt x="5466726" y="1769853"/>
                </a:lnTo>
                <a:lnTo>
                  <a:pt x="54667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351378" y="3462773"/>
            <a:ext cx="11585245" cy="2847975"/>
          </a:xfrm>
          <a:prstGeom prst="rect">
            <a:avLst/>
          </a:prstGeom>
        </p:spPr>
        <p:txBody>
          <a:bodyPr anchor="t" rtlCol="false" tIns="0" lIns="0" bIns="0" rIns="0">
            <a:spAutoFit/>
          </a:bodyPr>
          <a:lstStyle/>
          <a:p>
            <a:pPr algn="ctr">
              <a:lnSpc>
                <a:spcPts val="11178"/>
              </a:lnSpc>
            </a:pPr>
            <a:r>
              <a:rPr lang="en-US" sz="9315">
                <a:solidFill>
                  <a:srgbClr val="000000"/>
                </a:solidFill>
                <a:latin typeface="More Sugar"/>
              </a:rPr>
              <a:t>Processes</a:t>
            </a:r>
          </a:p>
          <a:p>
            <a:pPr algn="ctr">
              <a:lnSpc>
                <a:spcPts val="11178"/>
              </a:lnSpc>
            </a:pPr>
            <a:r>
              <a:rPr lang="en-US" sz="9315">
                <a:solidFill>
                  <a:srgbClr val="000000"/>
                </a:solidFill>
                <a:latin typeface="More Sugar"/>
              </a:rPr>
              <a:t>of Service Support</a:t>
            </a:r>
          </a:p>
        </p:txBody>
      </p:sp>
      <p:sp>
        <p:nvSpPr>
          <p:cNvPr name="Freeform 11" id="11"/>
          <p:cNvSpPr/>
          <p:nvPr/>
        </p:nvSpPr>
        <p:spPr>
          <a:xfrm flipH="false" flipV="false" rot="61074">
            <a:off x="14861410" y="5582620"/>
            <a:ext cx="3700343" cy="5421747"/>
          </a:xfrm>
          <a:custGeom>
            <a:avLst/>
            <a:gdLst/>
            <a:ahLst/>
            <a:cxnLst/>
            <a:rect r="r" b="b" t="t" l="l"/>
            <a:pathLst>
              <a:path h="5421747" w="3700343">
                <a:moveTo>
                  <a:pt x="0" y="0"/>
                </a:moveTo>
                <a:lnTo>
                  <a:pt x="3700342" y="0"/>
                </a:lnTo>
                <a:lnTo>
                  <a:pt x="3700342" y="5421748"/>
                </a:lnTo>
                <a:lnTo>
                  <a:pt x="0" y="5421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1504490" y="7162351"/>
            <a:ext cx="7968035" cy="3874457"/>
          </a:xfrm>
          <a:custGeom>
            <a:avLst/>
            <a:gdLst/>
            <a:ahLst/>
            <a:cxnLst/>
            <a:rect r="r" b="b" t="t" l="l"/>
            <a:pathLst>
              <a:path h="3874457" w="7968035">
                <a:moveTo>
                  <a:pt x="7968035" y="0"/>
                </a:moveTo>
                <a:lnTo>
                  <a:pt x="0" y="0"/>
                </a:lnTo>
                <a:lnTo>
                  <a:pt x="0" y="3874457"/>
                </a:lnTo>
                <a:lnTo>
                  <a:pt x="7968035" y="3874457"/>
                </a:lnTo>
                <a:lnTo>
                  <a:pt x="7968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61074">
            <a:off x="13655582" y="8590354"/>
            <a:ext cx="2315922" cy="3393292"/>
          </a:xfrm>
          <a:custGeom>
            <a:avLst/>
            <a:gdLst/>
            <a:ahLst/>
            <a:cxnLst/>
            <a:rect r="r" b="b" t="t" l="l"/>
            <a:pathLst>
              <a:path h="3393292" w="2315922">
                <a:moveTo>
                  <a:pt x="0" y="0"/>
                </a:moveTo>
                <a:lnTo>
                  <a:pt x="2315922" y="0"/>
                </a:lnTo>
                <a:lnTo>
                  <a:pt x="2315922" y="3393292"/>
                </a:lnTo>
                <a:lnTo>
                  <a:pt x="0" y="33932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3934937"/>
            <a:ext cx="18288000" cy="6357967"/>
          </a:xfrm>
          <a:custGeom>
            <a:avLst/>
            <a:gdLst/>
            <a:ahLst/>
            <a:cxnLst/>
            <a:rect r="r" b="b" t="t" l="l"/>
            <a:pathLst>
              <a:path h="6357967" w="18288000">
                <a:moveTo>
                  <a:pt x="0" y="0"/>
                </a:moveTo>
                <a:lnTo>
                  <a:pt x="18288000" y="0"/>
                </a:lnTo>
                <a:lnTo>
                  <a:pt x="18288000" y="6357967"/>
                </a:lnTo>
                <a:lnTo>
                  <a:pt x="0" y="6357967"/>
                </a:lnTo>
                <a:lnTo>
                  <a:pt x="0" y="0"/>
                </a:lnTo>
                <a:close/>
              </a:path>
            </a:pathLst>
          </a:custGeom>
          <a:blipFill>
            <a:blip r:embed="rId2">
              <a:extLst>
                <a:ext uri="{96DAC541-7B7A-43D3-8B79-37D633B846F1}">
                  <asvg:svgBlip xmlns:asvg="http://schemas.microsoft.com/office/drawing/2016/SVG/main" r:embed="rId3"/>
                </a:ext>
              </a:extLst>
            </a:blip>
            <a:stretch>
              <a:fillRect l="0" t="0" r="0" b="-79055"/>
            </a:stretch>
          </a:blipFill>
        </p:spPr>
      </p:sp>
      <p:grpSp>
        <p:nvGrpSpPr>
          <p:cNvPr name="Group 3" id="3"/>
          <p:cNvGrpSpPr/>
          <p:nvPr/>
        </p:nvGrpSpPr>
        <p:grpSpPr>
          <a:xfrm rot="0">
            <a:off x="1028700"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true" flipV="false" rot="0">
            <a:off x="-689823" y="6252845"/>
            <a:ext cx="6386730" cy="4550545"/>
          </a:xfrm>
          <a:custGeom>
            <a:avLst/>
            <a:gdLst/>
            <a:ahLst/>
            <a:cxnLst/>
            <a:rect r="r" b="b" t="t" l="l"/>
            <a:pathLst>
              <a:path h="4550545" w="6386730">
                <a:moveTo>
                  <a:pt x="6386730" y="0"/>
                </a:moveTo>
                <a:lnTo>
                  <a:pt x="0" y="0"/>
                </a:lnTo>
                <a:lnTo>
                  <a:pt x="0" y="4550545"/>
                </a:lnTo>
                <a:lnTo>
                  <a:pt x="6386730" y="4550545"/>
                </a:lnTo>
                <a:lnTo>
                  <a:pt x="638673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62557">
            <a:off x="16152319" y="161406"/>
            <a:ext cx="1850251" cy="1850251"/>
          </a:xfrm>
          <a:custGeom>
            <a:avLst/>
            <a:gdLst/>
            <a:ahLst/>
            <a:cxnLst/>
            <a:rect r="r" b="b" t="t" l="l"/>
            <a:pathLst>
              <a:path h="1850251" w="1850251">
                <a:moveTo>
                  <a:pt x="0" y="0"/>
                </a:moveTo>
                <a:lnTo>
                  <a:pt x="1850251" y="0"/>
                </a:lnTo>
                <a:lnTo>
                  <a:pt x="1850251" y="1850251"/>
                </a:lnTo>
                <a:lnTo>
                  <a:pt x="0" y="18502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793120" y="1872669"/>
            <a:ext cx="1166786" cy="848837"/>
          </a:xfrm>
          <a:custGeom>
            <a:avLst/>
            <a:gdLst/>
            <a:ahLst/>
            <a:cxnLst/>
            <a:rect r="r" b="b" t="t" l="l"/>
            <a:pathLst>
              <a:path h="848837" w="1166786">
                <a:moveTo>
                  <a:pt x="0" y="0"/>
                </a:moveTo>
                <a:lnTo>
                  <a:pt x="1166786" y="0"/>
                </a:lnTo>
                <a:lnTo>
                  <a:pt x="1166786" y="848837"/>
                </a:lnTo>
                <a:lnTo>
                  <a:pt x="0" y="8488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960948" y="1581681"/>
            <a:ext cx="12329160" cy="1139825"/>
          </a:xfrm>
          <a:prstGeom prst="rect">
            <a:avLst/>
          </a:prstGeom>
        </p:spPr>
        <p:txBody>
          <a:bodyPr anchor="t" rtlCol="false" tIns="0" lIns="0" bIns="0" rIns="0">
            <a:spAutoFit/>
          </a:bodyPr>
          <a:lstStyle/>
          <a:p>
            <a:pPr algn="ctr">
              <a:lnSpc>
                <a:spcPts val="8800"/>
              </a:lnSpc>
            </a:pPr>
            <a:r>
              <a:rPr lang="en-US" sz="8000">
                <a:solidFill>
                  <a:srgbClr val="000000"/>
                </a:solidFill>
                <a:latin typeface="Comic Sans"/>
              </a:rPr>
              <a:t>Incident Management</a:t>
            </a:r>
          </a:p>
        </p:txBody>
      </p:sp>
      <p:sp>
        <p:nvSpPr>
          <p:cNvPr name="TextBox 10" id="10"/>
          <p:cNvSpPr txBox="true"/>
          <p:nvPr/>
        </p:nvSpPr>
        <p:spPr>
          <a:xfrm rot="0">
            <a:off x="2623469" y="3972998"/>
            <a:ext cx="13078005" cy="2302903"/>
          </a:xfrm>
          <a:prstGeom prst="rect">
            <a:avLst/>
          </a:prstGeom>
        </p:spPr>
        <p:txBody>
          <a:bodyPr anchor="t" rtlCol="false" tIns="0" lIns="0" bIns="0" rIns="0">
            <a:spAutoFit/>
          </a:bodyPr>
          <a:lstStyle/>
          <a:p>
            <a:pPr algn="just">
              <a:lnSpc>
                <a:spcPts val="4565"/>
              </a:lnSpc>
            </a:pPr>
            <a:r>
              <a:rPr lang="en-US" sz="3512">
                <a:solidFill>
                  <a:srgbClr val="1B1B1B"/>
                </a:solidFill>
                <a:latin typeface="Montserrat"/>
              </a:rPr>
              <a:t>Involves coordinating incident resolution with specialist support groups, aiming to restore IT services swiftly to defined service levels, and ensuring users are informed at regular intervals about their incident statuses.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6285"/>
            <a:ext cx="18288000" cy="10789920"/>
          </a:xfrm>
          <a:custGeom>
            <a:avLst/>
            <a:gdLst/>
            <a:ahLst/>
            <a:cxnLst/>
            <a:rect r="r" b="b" t="t" l="l"/>
            <a:pathLst>
              <a:path h="10789920" w="18288000">
                <a:moveTo>
                  <a:pt x="0" y="0"/>
                </a:moveTo>
                <a:lnTo>
                  <a:pt x="18288000" y="0"/>
                </a:lnTo>
                <a:lnTo>
                  <a:pt x="18288000" y="10789920"/>
                </a:lnTo>
                <a:lnTo>
                  <a:pt x="0" y="10789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216740">
            <a:off x="875807" y="5860516"/>
            <a:ext cx="4881060" cy="3965861"/>
          </a:xfrm>
          <a:custGeom>
            <a:avLst/>
            <a:gdLst/>
            <a:ahLst/>
            <a:cxnLst/>
            <a:rect r="r" b="b" t="t" l="l"/>
            <a:pathLst>
              <a:path h="3965861" w="4881060">
                <a:moveTo>
                  <a:pt x="0" y="0"/>
                </a:moveTo>
                <a:lnTo>
                  <a:pt x="4881059" y="0"/>
                </a:lnTo>
                <a:lnTo>
                  <a:pt x="4881059" y="3965861"/>
                </a:lnTo>
                <a:lnTo>
                  <a:pt x="0" y="3965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0" y="7843447"/>
            <a:ext cx="5599497" cy="3156717"/>
          </a:xfrm>
          <a:custGeom>
            <a:avLst/>
            <a:gdLst/>
            <a:ahLst/>
            <a:cxnLst/>
            <a:rect r="r" b="b" t="t" l="l"/>
            <a:pathLst>
              <a:path h="3156717" w="5599497">
                <a:moveTo>
                  <a:pt x="5599497" y="0"/>
                </a:moveTo>
                <a:lnTo>
                  <a:pt x="0" y="0"/>
                </a:lnTo>
                <a:lnTo>
                  <a:pt x="0" y="3156717"/>
                </a:lnTo>
                <a:lnTo>
                  <a:pt x="5599497" y="3156717"/>
                </a:lnTo>
                <a:lnTo>
                  <a:pt x="55994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90346" y="1621009"/>
            <a:ext cx="6973215" cy="1065276"/>
          </a:xfrm>
          <a:prstGeom prst="rect">
            <a:avLst/>
          </a:prstGeom>
        </p:spPr>
        <p:txBody>
          <a:bodyPr anchor="t" rtlCol="false" tIns="0" lIns="0" bIns="0" rIns="0">
            <a:spAutoFit/>
          </a:bodyPr>
          <a:lstStyle/>
          <a:p>
            <a:pPr algn="ctr">
              <a:lnSpc>
                <a:spcPts val="8352"/>
              </a:lnSpc>
              <a:spcBef>
                <a:spcPct val="0"/>
              </a:spcBef>
            </a:pPr>
            <a:r>
              <a:rPr lang="en-US" sz="7200">
                <a:solidFill>
                  <a:srgbClr val="000000"/>
                </a:solidFill>
                <a:latin typeface="Comic Sans"/>
              </a:rPr>
              <a:t>Service Desk</a:t>
            </a:r>
          </a:p>
        </p:txBody>
      </p:sp>
      <p:sp>
        <p:nvSpPr>
          <p:cNvPr name="TextBox 9" id="9"/>
          <p:cNvSpPr txBox="true"/>
          <p:nvPr/>
        </p:nvSpPr>
        <p:spPr>
          <a:xfrm rot="0">
            <a:off x="2028212" y="5105400"/>
            <a:ext cx="5010299" cy="396240"/>
          </a:xfrm>
          <a:prstGeom prst="rect">
            <a:avLst/>
          </a:prstGeom>
        </p:spPr>
        <p:txBody>
          <a:bodyPr anchor="t" rtlCol="false" tIns="0" lIns="0" bIns="0" rIns="0">
            <a:spAutoFit/>
          </a:bodyPr>
          <a:lstStyle/>
          <a:p>
            <a:pPr algn="ctr" marL="0" indent="0" lvl="0">
              <a:lnSpc>
                <a:spcPts val="3359"/>
              </a:lnSpc>
            </a:pPr>
          </a:p>
        </p:txBody>
      </p:sp>
      <p:sp>
        <p:nvSpPr>
          <p:cNvPr name="TextBox 10" id="10"/>
          <p:cNvSpPr txBox="true"/>
          <p:nvPr/>
        </p:nvSpPr>
        <p:spPr>
          <a:xfrm rot="0">
            <a:off x="11055879" y="5105400"/>
            <a:ext cx="5010299" cy="396240"/>
          </a:xfrm>
          <a:prstGeom prst="rect">
            <a:avLst/>
          </a:prstGeom>
        </p:spPr>
        <p:txBody>
          <a:bodyPr anchor="t" rtlCol="false" tIns="0" lIns="0" bIns="0" rIns="0">
            <a:spAutoFit/>
          </a:bodyPr>
          <a:lstStyle/>
          <a:p>
            <a:pPr algn="ctr" marL="0" indent="0" lvl="0">
              <a:lnSpc>
                <a:spcPts val="3359"/>
              </a:lnSpc>
            </a:pPr>
            <a:r>
              <a:rPr lang="en-US" sz="2400">
                <a:solidFill>
                  <a:srgbClr val="000000"/>
                </a:solidFill>
                <a:latin typeface="Montserrat Medium"/>
              </a:rPr>
              <a:t>.</a:t>
            </a:r>
          </a:p>
        </p:txBody>
      </p:sp>
      <p:sp>
        <p:nvSpPr>
          <p:cNvPr name="TextBox 11" id="11"/>
          <p:cNvSpPr txBox="true"/>
          <p:nvPr/>
        </p:nvSpPr>
        <p:spPr>
          <a:xfrm rot="0">
            <a:off x="8833590" y="3131258"/>
            <a:ext cx="7232588" cy="4712189"/>
          </a:xfrm>
          <a:prstGeom prst="rect">
            <a:avLst/>
          </a:prstGeom>
        </p:spPr>
        <p:txBody>
          <a:bodyPr anchor="t" rtlCol="false" tIns="0" lIns="0" bIns="0" rIns="0">
            <a:spAutoFit/>
          </a:bodyPr>
          <a:lstStyle/>
          <a:p>
            <a:pPr algn="just">
              <a:lnSpc>
                <a:spcPts val="4685"/>
              </a:lnSpc>
            </a:pPr>
            <a:r>
              <a:rPr lang="en-US" sz="3604">
                <a:solidFill>
                  <a:srgbClr val="1B1B1B"/>
                </a:solidFill>
                <a:latin typeface="Montserrat"/>
              </a:rPr>
              <a:t>Focuses on restoring IT services to their defined service levels promptly, receiving and processing service requests, assisting users with inquiries and issues, and providing regular updates on incident statuses.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BCE"/>
        </a:solidFill>
      </p:bgPr>
    </p:bg>
    <p:spTree>
      <p:nvGrpSpPr>
        <p:cNvPr id="1" name=""/>
        <p:cNvGrpSpPr/>
        <p:nvPr/>
      </p:nvGrpSpPr>
      <p:grpSpPr>
        <a:xfrm>
          <a:off x="0" y="0"/>
          <a:ext cx="0" cy="0"/>
          <a:chOff x="0" y="0"/>
          <a:chExt cx="0" cy="0"/>
        </a:xfrm>
      </p:grpSpPr>
      <p:sp>
        <p:nvSpPr>
          <p:cNvPr name="Freeform 2" id="2"/>
          <p:cNvSpPr/>
          <p:nvPr/>
        </p:nvSpPr>
        <p:spPr>
          <a:xfrm flipH="false" flipV="false" rot="0">
            <a:off x="-166779" y="2198618"/>
            <a:ext cx="18454779" cy="12226291"/>
          </a:xfrm>
          <a:custGeom>
            <a:avLst/>
            <a:gdLst/>
            <a:ahLst/>
            <a:cxnLst/>
            <a:rect r="r" b="b" t="t" l="l"/>
            <a:pathLst>
              <a:path h="12226291" w="18454779">
                <a:moveTo>
                  <a:pt x="0" y="0"/>
                </a:moveTo>
                <a:lnTo>
                  <a:pt x="18454779" y="0"/>
                </a:lnTo>
                <a:lnTo>
                  <a:pt x="18454779" y="12226291"/>
                </a:lnTo>
                <a:lnTo>
                  <a:pt x="0" y="12226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756" y="1028700"/>
            <a:ext cx="16267544" cy="8229600"/>
            <a:chOff x="0" y="0"/>
            <a:chExt cx="4284456" cy="2167467"/>
          </a:xfrm>
        </p:grpSpPr>
        <p:sp>
          <p:nvSpPr>
            <p:cNvPr name="Freeform 4" id="4"/>
            <p:cNvSpPr/>
            <p:nvPr/>
          </p:nvSpPr>
          <p:spPr>
            <a:xfrm flipH="false" flipV="false" rot="0">
              <a:off x="0" y="0"/>
              <a:ext cx="4284456" cy="2167467"/>
            </a:xfrm>
            <a:custGeom>
              <a:avLst/>
              <a:gdLst/>
              <a:ahLst/>
              <a:cxnLst/>
              <a:rect r="r" b="b" t="t" l="l"/>
              <a:pathLst>
                <a:path h="2167467" w="4284456">
                  <a:moveTo>
                    <a:pt x="15705" y="0"/>
                  </a:moveTo>
                  <a:lnTo>
                    <a:pt x="4268751" y="0"/>
                  </a:lnTo>
                  <a:cubicBezTo>
                    <a:pt x="4272916" y="0"/>
                    <a:pt x="4276911" y="1655"/>
                    <a:pt x="4279856" y="4600"/>
                  </a:cubicBezTo>
                  <a:cubicBezTo>
                    <a:pt x="4282801" y="7545"/>
                    <a:pt x="4284456" y="11540"/>
                    <a:pt x="4284456" y="15705"/>
                  </a:cubicBezTo>
                  <a:lnTo>
                    <a:pt x="4284456" y="2151762"/>
                  </a:lnTo>
                  <a:cubicBezTo>
                    <a:pt x="4284456" y="2160435"/>
                    <a:pt x="4277425" y="2167467"/>
                    <a:pt x="4268751" y="2167467"/>
                  </a:cubicBezTo>
                  <a:lnTo>
                    <a:pt x="15705" y="2167467"/>
                  </a:lnTo>
                  <a:cubicBezTo>
                    <a:pt x="11540" y="2167467"/>
                    <a:pt x="7545" y="2165812"/>
                    <a:pt x="4600" y="2162867"/>
                  </a:cubicBezTo>
                  <a:cubicBezTo>
                    <a:pt x="1655" y="2159921"/>
                    <a:pt x="0" y="2155927"/>
                    <a:pt x="0" y="2151762"/>
                  </a:cubicBezTo>
                  <a:lnTo>
                    <a:pt x="0" y="15705"/>
                  </a:lnTo>
                  <a:cubicBezTo>
                    <a:pt x="0" y="11540"/>
                    <a:pt x="1655" y="7545"/>
                    <a:pt x="4600" y="4600"/>
                  </a:cubicBezTo>
                  <a:cubicBezTo>
                    <a:pt x="7545" y="1655"/>
                    <a:pt x="11540" y="0"/>
                    <a:pt x="15705" y="0"/>
                  </a:cubicBezTo>
                  <a:close/>
                </a:path>
              </a:pathLst>
            </a:custGeom>
            <a:solidFill>
              <a:srgbClr val="FFFFFF">
                <a:alpha val="69804"/>
              </a:srgbClr>
            </a:solidFill>
            <a:ln w="76200" cap="rnd">
              <a:solidFill>
                <a:srgbClr val="C78E5F">
                  <a:alpha val="69804"/>
                </a:srgbClr>
              </a:solidFill>
              <a:prstDash val="solid"/>
              <a:round/>
            </a:ln>
          </p:spPr>
        </p:sp>
        <p:sp>
          <p:nvSpPr>
            <p:cNvPr name="TextBox 5" id="5"/>
            <p:cNvSpPr txBox="true"/>
            <p:nvPr/>
          </p:nvSpPr>
          <p:spPr>
            <a:xfrm>
              <a:off x="0" y="-19050"/>
              <a:ext cx="4284456" cy="2186517"/>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0">
            <a:off x="12268357" y="1852717"/>
            <a:ext cx="4240115" cy="8950110"/>
          </a:xfrm>
          <a:custGeom>
            <a:avLst/>
            <a:gdLst/>
            <a:ahLst/>
            <a:cxnLst/>
            <a:rect r="r" b="b" t="t" l="l"/>
            <a:pathLst>
              <a:path h="8950110" w="4240115">
                <a:moveTo>
                  <a:pt x="0" y="0"/>
                </a:moveTo>
                <a:lnTo>
                  <a:pt x="4240114" y="0"/>
                </a:lnTo>
                <a:lnTo>
                  <a:pt x="4240114" y="8950110"/>
                </a:lnTo>
                <a:lnTo>
                  <a:pt x="0" y="8950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040856" y="1680267"/>
            <a:ext cx="9990659" cy="1065276"/>
          </a:xfrm>
          <a:prstGeom prst="rect">
            <a:avLst/>
          </a:prstGeom>
        </p:spPr>
        <p:txBody>
          <a:bodyPr anchor="t" rtlCol="false" tIns="0" lIns="0" bIns="0" rIns="0">
            <a:spAutoFit/>
          </a:bodyPr>
          <a:lstStyle/>
          <a:p>
            <a:pPr>
              <a:lnSpc>
                <a:spcPts val="8352"/>
              </a:lnSpc>
              <a:spcBef>
                <a:spcPct val="0"/>
              </a:spcBef>
            </a:pPr>
            <a:r>
              <a:rPr lang="en-US" sz="7200">
                <a:solidFill>
                  <a:srgbClr val="000000"/>
                </a:solidFill>
                <a:latin typeface="Comic Sans"/>
              </a:rPr>
              <a:t>Problem management</a:t>
            </a:r>
          </a:p>
        </p:txBody>
      </p:sp>
      <p:sp>
        <p:nvSpPr>
          <p:cNvPr name="Freeform 8" id="8"/>
          <p:cNvSpPr/>
          <p:nvPr/>
        </p:nvSpPr>
        <p:spPr>
          <a:xfrm flipH="true" flipV="false" rot="0">
            <a:off x="10604110" y="7012595"/>
            <a:ext cx="2127805" cy="4491409"/>
          </a:xfrm>
          <a:custGeom>
            <a:avLst/>
            <a:gdLst/>
            <a:ahLst/>
            <a:cxnLst/>
            <a:rect r="r" b="b" t="t" l="l"/>
            <a:pathLst>
              <a:path h="4491409" w="2127805">
                <a:moveTo>
                  <a:pt x="2127805" y="0"/>
                </a:moveTo>
                <a:lnTo>
                  <a:pt x="0" y="0"/>
                </a:lnTo>
                <a:lnTo>
                  <a:pt x="0" y="4491410"/>
                </a:lnTo>
                <a:lnTo>
                  <a:pt x="2127805" y="4491410"/>
                </a:lnTo>
                <a:lnTo>
                  <a:pt x="21278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040856" y="3484851"/>
            <a:ext cx="8763267" cy="4143872"/>
          </a:xfrm>
          <a:prstGeom prst="rect">
            <a:avLst/>
          </a:prstGeom>
        </p:spPr>
        <p:txBody>
          <a:bodyPr anchor="t" rtlCol="false" tIns="0" lIns="0" bIns="0" rIns="0">
            <a:spAutoFit/>
          </a:bodyPr>
          <a:lstStyle/>
          <a:p>
            <a:pPr algn="just">
              <a:lnSpc>
                <a:spcPts val="4098"/>
              </a:lnSpc>
            </a:pPr>
            <a:r>
              <a:rPr lang="en-US" sz="3152">
                <a:solidFill>
                  <a:srgbClr val="1B1B1B"/>
                </a:solidFill>
                <a:latin typeface="Montserrat"/>
              </a:rPr>
              <a:t>To resolve the root cause of Incidents, and to prevent the recurrence of Incidents related to these errors. It provides Incident Management with Temporary Fixes and Permanent Solutions to Known Errors. Proactive Problem Management identifies and resolves Problems before Incidents occur.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DAGBgmcuA8Y</dc:identifier>
  <dcterms:modified xsi:type="dcterms:W3CDTF">2011-08-01T06:04:30Z</dcterms:modified>
  <cp:revision>1</cp:revision>
  <dc:title>SERVICE MANAGEMENT</dc:title>
</cp:coreProperties>
</file>